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7.jpg" ContentType="image/jpg"/>
  <Override PartName="/ppt/media/image29.jpg" ContentType="image/jpg"/>
  <Override PartName="/ppt/media/image31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45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  <p:sldMasterId id="2147483690" r:id="rId4"/>
  </p:sldMasterIdLst>
  <p:notesMasterIdLst>
    <p:notesMasterId r:id="rId71"/>
  </p:notesMasterIdLst>
  <p:handoutMasterIdLst>
    <p:handoutMasterId r:id="rId72"/>
  </p:handoutMasterIdLst>
  <p:sldIdLst>
    <p:sldId id="256" r:id="rId5"/>
    <p:sldId id="1485" r:id="rId6"/>
    <p:sldId id="361" r:id="rId7"/>
    <p:sldId id="362" r:id="rId8"/>
    <p:sldId id="363" r:id="rId9"/>
    <p:sldId id="364" r:id="rId10"/>
    <p:sldId id="365" r:id="rId11"/>
    <p:sldId id="1696" r:id="rId12"/>
    <p:sldId id="366" r:id="rId13"/>
    <p:sldId id="367" r:id="rId14"/>
    <p:sldId id="369" r:id="rId15"/>
    <p:sldId id="372" r:id="rId16"/>
    <p:sldId id="371" r:id="rId17"/>
    <p:sldId id="373" r:id="rId18"/>
    <p:sldId id="374" r:id="rId19"/>
    <p:sldId id="376" r:id="rId20"/>
    <p:sldId id="377" r:id="rId21"/>
    <p:sldId id="378" r:id="rId22"/>
    <p:sldId id="379" r:id="rId23"/>
    <p:sldId id="380" r:id="rId24"/>
    <p:sldId id="381" r:id="rId25"/>
    <p:sldId id="384" r:id="rId26"/>
    <p:sldId id="1693" r:id="rId27"/>
    <p:sldId id="1694" r:id="rId28"/>
    <p:sldId id="1695" r:id="rId29"/>
    <p:sldId id="1697" r:id="rId30"/>
    <p:sldId id="1692" r:id="rId31"/>
    <p:sldId id="1486" r:id="rId32"/>
    <p:sldId id="1379" r:id="rId33"/>
    <p:sldId id="1425" r:id="rId34"/>
    <p:sldId id="1473" r:id="rId35"/>
    <p:sldId id="1436" r:id="rId36"/>
    <p:sldId id="1434" r:id="rId37"/>
    <p:sldId id="1438" r:id="rId38"/>
    <p:sldId id="1443" r:id="rId39"/>
    <p:sldId id="1442" r:id="rId40"/>
    <p:sldId id="1435" r:id="rId41"/>
    <p:sldId id="1437" r:id="rId42"/>
    <p:sldId id="1439" r:id="rId43"/>
    <p:sldId id="1440" r:id="rId44"/>
    <p:sldId id="1476" r:id="rId45"/>
    <p:sldId id="1444" r:id="rId46"/>
    <p:sldId id="1445" r:id="rId47"/>
    <p:sldId id="1446" r:id="rId48"/>
    <p:sldId id="312" r:id="rId49"/>
    <p:sldId id="314" r:id="rId50"/>
    <p:sldId id="315" r:id="rId51"/>
    <p:sldId id="1447" r:id="rId52"/>
    <p:sldId id="1448" r:id="rId53"/>
    <p:sldId id="1449" r:id="rId54"/>
    <p:sldId id="1450" r:id="rId55"/>
    <p:sldId id="1433" r:id="rId56"/>
    <p:sldId id="1451" r:id="rId57"/>
    <p:sldId id="1453" r:id="rId58"/>
    <p:sldId id="1454" r:id="rId59"/>
    <p:sldId id="1455" r:id="rId60"/>
    <p:sldId id="1698" r:id="rId61"/>
    <p:sldId id="1456" r:id="rId62"/>
    <p:sldId id="1457" r:id="rId63"/>
    <p:sldId id="1458" r:id="rId64"/>
    <p:sldId id="1459" r:id="rId65"/>
    <p:sldId id="1460" r:id="rId66"/>
    <p:sldId id="1463" r:id="rId67"/>
    <p:sldId id="1464" r:id="rId68"/>
    <p:sldId id="1461" r:id="rId69"/>
    <p:sldId id="1462" r:id="rId70"/>
  </p:sldIdLst>
  <p:sldSz cx="9144000" cy="6858000" type="screen4x3"/>
  <p:notesSz cx="6985000" cy="9283700"/>
  <p:defaultTextStyle>
    <a:defPPr>
      <a:defRPr lang="en-US">
        <a:uFillTx/>
      </a:defRPr>
    </a:defPPr>
    <a:lvl1pPr algn="l" rtl="0" eaLnBrk="0" fontAlgn="base" hangingPunct="0">
      <a:spcBef>
        <a:spcPct val="30000"/>
      </a:spcBef>
      <a:spcAft>
        <a:spcPct val="0"/>
      </a:spcAft>
      <a:defRPr sz="2800" b="1" kern="1200">
        <a:solidFill>
          <a:schemeClr val="tx1"/>
        </a:solidFill>
        <a:uFillTx/>
        <a:latin typeface="바탕체" pitchFamily="17" charset="-127"/>
        <a:ea typeface="바탕체" pitchFamily="17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2800" b="1" kern="1200">
        <a:solidFill>
          <a:schemeClr val="tx1"/>
        </a:solidFill>
        <a:uFillTx/>
        <a:latin typeface="바탕체" pitchFamily="17" charset="-127"/>
        <a:ea typeface="바탕체" pitchFamily="17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2800" b="1" kern="1200">
        <a:solidFill>
          <a:schemeClr val="tx1"/>
        </a:solidFill>
        <a:uFillTx/>
        <a:latin typeface="바탕체" pitchFamily="17" charset="-127"/>
        <a:ea typeface="바탕체" pitchFamily="17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2800" b="1" kern="1200">
        <a:solidFill>
          <a:schemeClr val="tx1"/>
        </a:solidFill>
        <a:uFillTx/>
        <a:latin typeface="바탕체" pitchFamily="17" charset="-127"/>
        <a:ea typeface="바탕체" pitchFamily="17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2800" b="1" kern="1200">
        <a:solidFill>
          <a:schemeClr val="tx1"/>
        </a:solidFill>
        <a:uFillTx/>
        <a:latin typeface="바탕체" pitchFamily="17" charset="-127"/>
        <a:ea typeface="바탕체" pitchFamily="17" charset="-127"/>
        <a:cs typeface="+mn-cs"/>
      </a:defRPr>
    </a:lvl5pPr>
    <a:lvl6pPr marL="2286000" algn="l" defTabSz="914400" rtl="0" eaLnBrk="1" latinLnBrk="1" hangingPunct="1">
      <a:defRPr sz="2800" b="1" kern="1200">
        <a:solidFill>
          <a:schemeClr val="tx1"/>
        </a:solidFill>
        <a:uFillTx/>
        <a:latin typeface="바탕체" pitchFamily="17" charset="-127"/>
        <a:ea typeface="바탕체" pitchFamily="17" charset="-127"/>
        <a:cs typeface="+mn-cs"/>
      </a:defRPr>
    </a:lvl6pPr>
    <a:lvl7pPr marL="2743200" algn="l" defTabSz="914400" rtl="0" eaLnBrk="1" latinLnBrk="1" hangingPunct="1">
      <a:defRPr sz="2800" b="1" kern="1200">
        <a:solidFill>
          <a:schemeClr val="tx1"/>
        </a:solidFill>
        <a:uFillTx/>
        <a:latin typeface="바탕체" pitchFamily="17" charset="-127"/>
        <a:ea typeface="바탕체" pitchFamily="17" charset="-127"/>
        <a:cs typeface="+mn-cs"/>
      </a:defRPr>
    </a:lvl7pPr>
    <a:lvl8pPr marL="3200400" algn="l" defTabSz="914400" rtl="0" eaLnBrk="1" latinLnBrk="1" hangingPunct="1">
      <a:defRPr sz="2800" b="1" kern="1200">
        <a:solidFill>
          <a:schemeClr val="tx1"/>
        </a:solidFill>
        <a:uFillTx/>
        <a:latin typeface="바탕체" pitchFamily="17" charset="-127"/>
        <a:ea typeface="바탕체" pitchFamily="17" charset="-127"/>
        <a:cs typeface="+mn-cs"/>
      </a:defRPr>
    </a:lvl8pPr>
    <a:lvl9pPr marL="3657600" algn="l" defTabSz="914400" rtl="0" eaLnBrk="1" latinLnBrk="1" hangingPunct="1">
      <a:defRPr sz="2800" b="1" kern="1200">
        <a:solidFill>
          <a:schemeClr val="tx1"/>
        </a:solidFill>
        <a:uFillTx/>
        <a:latin typeface="바탕체" pitchFamily="17" charset="-127"/>
        <a:ea typeface="바탕체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36">
          <p15:clr>
            <a:srgbClr val="A4A3A4"/>
          </p15:clr>
        </p15:guide>
        <p15:guide id="2" pos="2107">
          <p15:clr>
            <a:srgbClr val="A4A3A4"/>
          </p15:clr>
        </p15:guide>
        <p15:guide id="3" orient="horz" pos="2924">
          <p15:clr>
            <a:srgbClr val="A4A3A4"/>
          </p15:clr>
        </p15:guide>
        <p15:guide id="4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00FF"/>
    <a:srgbClr val="9966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3" autoAdjust="0"/>
    <p:restoredTop sz="90921" autoAdjust="0"/>
  </p:normalViewPr>
  <p:slideViewPr>
    <p:cSldViewPr>
      <p:cViewPr varScale="1">
        <p:scale>
          <a:sx n="58" d="100"/>
          <a:sy n="58" d="100"/>
        </p:scale>
        <p:origin x="128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1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7" d="100"/>
        <a:sy n="157" d="100"/>
      </p:scale>
      <p:origin x="0" y="-39356"/>
    </p:cViewPr>
  </p:sorterViewPr>
  <p:notesViewPr>
    <p:cSldViewPr>
      <p:cViewPr varScale="1">
        <p:scale>
          <a:sx n="35" d="100"/>
          <a:sy n="35" d="100"/>
        </p:scale>
        <p:origin x="-1596" y="-90"/>
      </p:cViewPr>
      <p:guideLst>
        <p:guide orient="horz" pos="2836"/>
        <p:guide pos="2107"/>
        <p:guide orient="horz" pos="2924"/>
        <p:guide pos="22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33500" y="704850"/>
            <a:ext cx="4330700" cy="3248025"/>
          </a:xfrm>
          <a:prstGeom prst="rect">
            <a:avLst/>
          </a:prstGeom>
          <a:noFill/>
          <a:ln w="12700">
            <a:noFill/>
            <a:miter lim="800000"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uFillTx/>
        <a:latin typeface="Times New Roman" pitchFamily="18" charset="0"/>
        <a:ea typeface="굴림" pitchFamily="50" charset="-127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uFillTx/>
        <a:latin typeface="Times New Roman" pitchFamily="18" charset="0"/>
        <a:ea typeface="굴림" pitchFamily="50" charset="-127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uFillTx/>
        <a:latin typeface="Times New Roman" pitchFamily="18" charset="0"/>
        <a:ea typeface="굴림" pitchFamily="50" charset="-127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uFillTx/>
        <a:latin typeface="Times New Roman" pitchFamily="18" charset="0"/>
        <a:ea typeface="굴림" pitchFamily="50" charset="-127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uFillTx/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57288" y="741363"/>
            <a:ext cx="4556125" cy="3416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700588"/>
            <a:ext cx="5486400" cy="38449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87317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841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9975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929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57288" y="741363"/>
            <a:ext cx="4556125" cy="3416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700588"/>
            <a:ext cx="5486400" cy="38449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4152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04F2A2-0E71-46EE-ABA8-0AAE905138D0}" type="slidenum">
              <a:rPr kumimoji="0" lang="en-GB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181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57288" y="741363"/>
            <a:ext cx="4556125" cy="3416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700588"/>
            <a:ext cx="5486400" cy="38449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ko-KR" dirty="0"/>
              <a:t>A credit default swap (CDS) is a particular type of swap designed to transfer the credit exposure of fixed income products between two or more parties. </a:t>
            </a:r>
          </a:p>
          <a:p>
            <a:r>
              <a:rPr kumimoji="1" lang="en-US" altLang="ko-KR" dirty="0"/>
              <a:t>In a credit default swap, the buyer of the swap makes payments to the swap’s seller up until the maturity date of a contract. </a:t>
            </a:r>
          </a:p>
          <a:p>
            <a:r>
              <a:rPr kumimoji="1" lang="en-US" altLang="ko-KR" dirty="0"/>
              <a:t>In return, the seller agrees that, in the event that the debt issuer defaults or experiences another credit event, </a:t>
            </a:r>
          </a:p>
          <a:p>
            <a:r>
              <a:rPr kumimoji="1" lang="en-US" altLang="ko-KR" dirty="0"/>
              <a:t>the seller will pay the buyer the security’s premium as well as all interest payments that would have been paid between that time and the security’s maturity date.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056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35750" y="538163"/>
            <a:ext cx="1974850" cy="3646487"/>
          </a:xfrm>
        </p:spPr>
        <p:txBody>
          <a:bodyPr vert="eaVert"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06438" y="538163"/>
            <a:ext cx="5776912" cy="3646487"/>
          </a:xfrm>
        </p:spPr>
        <p:txBody>
          <a:bodyPr vert="eaVert"/>
          <a:lstStyle/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266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98588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165151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06438" y="1636713"/>
            <a:ext cx="3875087" cy="25479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33925" y="1636713"/>
            <a:ext cx="3876675" cy="25479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96806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537122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51395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0988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588544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696667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138635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35750" y="538163"/>
            <a:ext cx="1974850" cy="36464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06438" y="538163"/>
            <a:ext cx="5776912" cy="36464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97066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4225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7298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3064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5749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3764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2" name="Picture 44" descr="vineyard darker"/>
          <p:cNvPicPr>
            <a:picLocks noChangeAspect="1" noChangeArrowheads="1"/>
          </p:cNvPicPr>
          <p:nvPr userDrawn="1"/>
        </p:nvPicPr>
        <p:blipFill>
          <a:blip r:embed="rId2" cstate="print">
            <a:lum contrast="-12000"/>
          </a:blip>
          <a:srcRect b="10371"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</p:spPr>
      </p:pic>
      <p:sp>
        <p:nvSpPr>
          <p:cNvPr id="7213" name="AutoShape 45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12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122238" y="6483374"/>
            <a:ext cx="21336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정운찬 </a:t>
            </a:r>
            <a:r>
              <a:rPr lang="en-US" altLang="ko-KR"/>
              <a:t>• </a:t>
            </a:r>
            <a:r>
              <a:rPr lang="ko-KR" altLang="en-US"/>
              <a:t>김홍범 </a:t>
            </a:r>
            <a:r>
              <a:rPr lang="en-US" altLang="ko-KR"/>
              <a:t>『</a:t>
            </a:r>
            <a:r>
              <a:rPr lang="ko-KR" altLang="en-US"/>
              <a:t>화폐와 금융시장</a:t>
            </a:r>
            <a:r>
              <a:rPr lang="en-US" altLang="ko-KR"/>
              <a:t>』  </a:t>
            </a:r>
            <a:endParaRPr lang="ko-KR" altLang="ko-KR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7177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286256"/>
            <a:ext cx="6400800" cy="1493836"/>
          </a:xfrm>
          <a:noFill/>
        </p:spPr>
        <p:txBody>
          <a:bodyPr/>
          <a:lstStyle>
            <a:lvl1pPr marL="0" indent="0" algn="ctr">
              <a:buFontTx/>
              <a:buNone/>
              <a:defRPr b="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부제목 스타일 편집</a:t>
            </a:r>
            <a:endParaRPr lang="en-GB" altLang="ko-KR" dirty="0"/>
          </a:p>
        </p:txBody>
      </p:sp>
      <p:sp>
        <p:nvSpPr>
          <p:cNvPr id="9" name="타원 8"/>
          <p:cNvSpPr/>
          <p:nvPr userDrawn="1"/>
        </p:nvSpPr>
        <p:spPr bwMode="auto">
          <a:xfrm>
            <a:off x="1071538" y="1000108"/>
            <a:ext cx="2428892" cy="2231955"/>
          </a:xfrm>
          <a:prstGeom prst="ellipse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ctrTitle"/>
          </p:nvPr>
        </p:nvSpPr>
        <p:spPr>
          <a:xfrm>
            <a:off x="685800" y="1214422"/>
            <a:ext cx="7772400" cy="2143139"/>
          </a:xfrm>
          <a:noFill/>
        </p:spPr>
        <p:txBody>
          <a:bodyPr anchor="ctr" anchorCtr="0"/>
          <a:lstStyle>
            <a:lvl1pPr algn="l">
              <a:spcBef>
                <a:spcPct val="20000"/>
              </a:spcBef>
              <a:defRPr sz="48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GB" altLang="ko-KR" dirty="0"/>
          </a:p>
        </p:txBody>
      </p:sp>
    </p:spTree>
    <p:extLst>
      <p:ext uri="{BB962C8B-B14F-4D97-AF65-F5344CB8AC3E}">
        <p14:creationId xmlns:p14="http://schemas.microsoft.com/office/powerpoint/2010/main" val="69252777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5"/>
          <p:cNvGrpSpPr>
            <a:grpSpLocks/>
          </p:cNvGrpSpPr>
          <p:nvPr userDrawn="1"/>
        </p:nvGrpSpPr>
        <p:grpSpPr bwMode="auto">
          <a:xfrm>
            <a:off x="-88900" y="71414"/>
            <a:ext cx="8610600" cy="825482"/>
            <a:chOff x="-56" y="65"/>
            <a:chExt cx="5424" cy="426"/>
          </a:xfrm>
        </p:grpSpPr>
        <p:pic>
          <p:nvPicPr>
            <p:cNvPr id="8" name="Picture 17" descr="bar shadow"/>
            <p:cNvPicPr>
              <a:picLocks noChangeAspect="1" noChangeArrowheads="1"/>
            </p:cNvPicPr>
            <p:nvPr/>
          </p:nvPicPr>
          <p:blipFill>
            <a:blip r:embed="rId2" cstate="print">
              <a:lum bright="36000"/>
            </a:blip>
            <a:srcRect l="6296"/>
            <a:stretch>
              <a:fillRect/>
            </a:stretch>
          </p:blipFill>
          <p:spPr bwMode="auto">
            <a:xfrm>
              <a:off x="0" y="65"/>
              <a:ext cx="5368" cy="426"/>
            </a:xfrm>
            <a:prstGeom prst="rect">
              <a:avLst/>
            </a:prstGeom>
            <a:noFill/>
          </p:spPr>
        </p:pic>
        <p:sp>
          <p:nvSpPr>
            <p:cNvPr id="9" name="AutoShape 9"/>
            <p:cNvSpPr>
              <a:spLocks noChangeArrowheads="1"/>
            </p:cNvSpPr>
            <p:nvPr/>
          </p:nvSpPr>
          <p:spPr bwMode="auto">
            <a:xfrm>
              <a:off x="-56" y="71"/>
              <a:ext cx="5377" cy="363"/>
            </a:xfrm>
            <a:prstGeom prst="roundRect">
              <a:avLst>
                <a:gd name="adj" fmla="val 12120"/>
              </a:avLst>
            </a:prstGeom>
            <a:solidFill>
              <a:srgbClr val="002060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b="1"/>
            </a:p>
          </p:txBody>
        </p:sp>
        <p:sp>
          <p:nvSpPr>
            <p:cNvPr id="10" name="AutoShape 10"/>
            <p:cNvSpPr>
              <a:spLocks noChangeArrowheads="1"/>
            </p:cNvSpPr>
            <p:nvPr/>
          </p:nvSpPr>
          <p:spPr bwMode="auto">
            <a:xfrm>
              <a:off x="-42" y="80"/>
              <a:ext cx="5353" cy="18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b="1"/>
            </a:p>
          </p:txBody>
        </p:sp>
        <p:sp>
          <p:nvSpPr>
            <p:cNvPr id="11" name="AutoShape 11"/>
            <p:cNvSpPr>
              <a:spLocks noChangeArrowheads="1"/>
            </p:cNvSpPr>
            <p:nvPr/>
          </p:nvSpPr>
          <p:spPr bwMode="auto">
            <a:xfrm rot="5400000">
              <a:off x="5050" y="161"/>
              <a:ext cx="344" cy="181"/>
            </a:xfrm>
            <a:prstGeom prst="roundRect">
              <a:avLst>
                <a:gd name="adj" fmla="val 16829"/>
              </a:avLst>
            </a:prstGeom>
            <a:gradFill rotWithShape="1">
              <a:gsLst>
                <a:gs pos="0">
                  <a:schemeClr val="bg1">
                    <a:alpha val="16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b="1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2919" y="975724"/>
            <a:ext cx="8643999" cy="5473844"/>
          </a:xfrm>
          <a:solidFill>
            <a:schemeClr val="bg1">
              <a:alpha val="79000"/>
            </a:schemeClr>
          </a:solidFill>
        </p:spPr>
        <p:txBody>
          <a:bodyPr tIns="90000" bIns="36000" anchor="t"/>
          <a:lstStyle>
            <a:lvl1pPr>
              <a:lnSpc>
                <a:spcPct val="100000"/>
              </a:lnSpc>
              <a:buFontTx/>
              <a:buBlip>
                <a:blip r:embed="rId3"/>
              </a:buBlip>
              <a:defRPr sz="2400" b="1">
                <a:latin typeface="굴림" pitchFamily="50" charset="-127"/>
                <a:ea typeface="굴림" pitchFamily="50" charset="-127"/>
              </a:defRPr>
            </a:lvl1pPr>
            <a:lvl2pPr marL="449263" indent="-282575">
              <a:lnSpc>
                <a:spcPct val="100000"/>
              </a:lnSpc>
              <a:buClr>
                <a:schemeClr val="accent1"/>
              </a:buClr>
              <a:defRPr sz="2400" b="1">
                <a:latin typeface="굴림" pitchFamily="50" charset="-127"/>
                <a:ea typeface="굴림" pitchFamily="50" charset="-127"/>
              </a:defRPr>
            </a:lvl2pPr>
            <a:lvl3pPr marL="711200" indent="-420688">
              <a:lnSpc>
                <a:spcPct val="100000"/>
              </a:lnSpc>
              <a:buFont typeface="굴림" pitchFamily="50" charset="-127"/>
              <a:buChar char="−"/>
              <a:defRPr sz="2300" b="1">
                <a:latin typeface="굴림" pitchFamily="50" charset="-127"/>
                <a:ea typeface="굴림" pitchFamily="50" charset="-127"/>
              </a:defRPr>
            </a:lvl3pPr>
            <a:lvl4pPr marL="900113" indent="-406400">
              <a:lnSpc>
                <a:spcPct val="100000"/>
              </a:lnSpc>
              <a:buFont typeface="굴림" pitchFamily="50" charset="-127"/>
              <a:buChar char="⇒"/>
              <a:defRPr sz="2200" b="1">
                <a:latin typeface="굴림" pitchFamily="50" charset="-127"/>
                <a:ea typeface="굴림" pitchFamily="50" charset="-127"/>
              </a:defRPr>
            </a:lvl4pPr>
            <a:lvl5pPr marL="987425" indent="-319088">
              <a:lnSpc>
                <a:spcPct val="100000"/>
              </a:lnSpc>
              <a:buFont typeface="굴림" pitchFamily="50" charset="-127"/>
              <a:buChar char="☞"/>
              <a:defRPr sz="2000" b="1">
                <a:latin typeface="굴림" pitchFamily="50" charset="-127"/>
                <a:ea typeface="굴림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22238" y="6483374"/>
            <a:ext cx="21336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42844" y="6483374"/>
            <a:ext cx="4235450" cy="303212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정운찬 </a:t>
            </a:r>
            <a:r>
              <a:rPr lang="en-US" altLang="ko-KR" dirty="0"/>
              <a:t>• </a:t>
            </a:r>
            <a:r>
              <a:rPr lang="ko-KR" altLang="en-US" dirty="0"/>
              <a:t>김홍범 </a:t>
            </a:r>
            <a:r>
              <a:rPr lang="en-US" altLang="ko-KR" dirty="0"/>
              <a:t>『</a:t>
            </a:r>
            <a:r>
              <a:rPr lang="ko-KR" altLang="en-US" dirty="0"/>
              <a:t>화폐와 금융시장</a:t>
            </a:r>
            <a:r>
              <a:rPr lang="en-US" altLang="ko-KR" dirty="0"/>
              <a:t>』 </a:t>
            </a:r>
          </a:p>
          <a:p>
            <a:endParaRPr lang="ko-KR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88163" y="6483374"/>
            <a:ext cx="2133600" cy="303212"/>
          </a:xfrm>
        </p:spPr>
        <p:txBody>
          <a:bodyPr/>
          <a:lstStyle>
            <a:lvl1pPr>
              <a:defRPr/>
            </a:lvl1pPr>
          </a:lstStyle>
          <a:p>
            <a:fld id="{C895A217-00A1-46E9-AA66-595A2144E7F1}" type="slidenum">
              <a:rPr lang="ko-KR" altLang="ko-KR" smtClean="0"/>
              <a:pPr/>
              <a:t>‹#›</a:t>
            </a:fld>
            <a:r>
              <a:rPr lang="en-US" altLang="ko-KR" dirty="0"/>
              <a:t> / 115</a:t>
            </a:r>
            <a:endParaRPr lang="ko-KR" altLang="ko-KR" dirty="0"/>
          </a:p>
        </p:txBody>
      </p:sp>
      <p:sp>
        <p:nvSpPr>
          <p:cNvPr id="12" name="내용 개체 틀 16"/>
          <p:cNvSpPr>
            <a:spLocks noGrp="1"/>
          </p:cNvSpPr>
          <p:nvPr>
            <p:ph sz="quarter" idx="13"/>
          </p:nvPr>
        </p:nvSpPr>
        <p:spPr>
          <a:xfrm>
            <a:off x="4286249" y="357168"/>
            <a:ext cx="4000528" cy="357188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latinLnBrk="1" hangingPunct="1">
              <a:spcBef>
                <a:spcPct val="0"/>
              </a:spcBef>
              <a:spcAft>
                <a:spcPct val="0"/>
              </a:spcAft>
              <a:buNone/>
              <a:defRPr lang="ko-KR" altLang="en-US" sz="1800" b="0" dirty="0" smtClean="0">
                <a:solidFill>
                  <a:schemeClr val="bg1"/>
                </a:solidFill>
                <a:effectLst/>
                <a:latin typeface="HY헤드라인M" pitchFamily="18" charset="-127"/>
                <a:ea typeface="HY헤드라인M" pitchFamily="18" charset="-127"/>
                <a:cs typeface="+mj-cs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270424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>
                <a:uFillTx/>
              </a:defRPr>
            </a:lvl1pPr>
          </a:lstStyle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uFillTx/>
              </a:defRPr>
            </a:lvl1pPr>
            <a:lvl2pPr marL="457200" indent="0">
              <a:buNone/>
              <a:defRPr sz="1800">
                <a:uFillTx/>
              </a:defRPr>
            </a:lvl2pPr>
            <a:lvl3pPr marL="914400" indent="0">
              <a:buNone/>
              <a:defRPr sz="1600">
                <a:uFillTx/>
              </a:defRPr>
            </a:lvl3pPr>
            <a:lvl4pPr marL="1371600" indent="0">
              <a:buNone/>
              <a:defRPr sz="1400">
                <a:uFillTx/>
              </a:defRPr>
            </a:lvl4pPr>
            <a:lvl5pPr marL="1828800" indent="0">
              <a:buNone/>
              <a:defRPr sz="1400">
                <a:uFillTx/>
              </a:defRPr>
            </a:lvl5pPr>
            <a:lvl6pPr marL="2286000" indent="0">
              <a:buNone/>
              <a:defRPr sz="1400">
                <a:uFillTx/>
              </a:defRPr>
            </a:lvl6pPr>
            <a:lvl7pPr marL="2743200" indent="0">
              <a:buNone/>
              <a:defRPr sz="1400">
                <a:uFillTx/>
              </a:defRPr>
            </a:lvl7pPr>
            <a:lvl8pPr marL="3200400" indent="0">
              <a:buNone/>
              <a:defRPr sz="1400">
                <a:uFillTx/>
              </a:defRPr>
            </a:lvl8pPr>
            <a:lvl9pPr marL="3657600" indent="0">
              <a:buNone/>
              <a:defRPr sz="14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22238" y="6483374"/>
            <a:ext cx="21336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정운찬 </a:t>
            </a:r>
            <a:r>
              <a:rPr lang="en-US" altLang="ko-KR"/>
              <a:t>• </a:t>
            </a:r>
            <a:r>
              <a:rPr lang="ko-KR" altLang="en-US"/>
              <a:t>김홍범 </a:t>
            </a:r>
            <a:r>
              <a:rPr lang="en-US" altLang="ko-KR"/>
              <a:t>『</a:t>
            </a:r>
            <a:r>
              <a:rPr lang="ko-KR" altLang="en-US"/>
              <a:t>화폐와 금융시장</a:t>
            </a:r>
            <a:r>
              <a:rPr lang="en-US" altLang="ko-KR"/>
              <a:t>』  </a:t>
            </a:r>
            <a:endParaRPr lang="ko-KR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36967681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5"/>
          <p:cNvGrpSpPr>
            <a:grpSpLocks/>
          </p:cNvGrpSpPr>
          <p:nvPr userDrawn="1"/>
        </p:nvGrpSpPr>
        <p:grpSpPr bwMode="auto">
          <a:xfrm>
            <a:off x="-88900" y="71414"/>
            <a:ext cx="8610600" cy="825482"/>
            <a:chOff x="-56" y="65"/>
            <a:chExt cx="5424" cy="426"/>
          </a:xfrm>
        </p:grpSpPr>
        <p:pic>
          <p:nvPicPr>
            <p:cNvPr id="14" name="Picture 17" descr="bar shadow"/>
            <p:cNvPicPr>
              <a:picLocks noChangeAspect="1" noChangeArrowheads="1"/>
            </p:cNvPicPr>
            <p:nvPr/>
          </p:nvPicPr>
          <p:blipFill>
            <a:blip r:embed="rId2" cstate="print">
              <a:lum bright="36000"/>
            </a:blip>
            <a:srcRect l="6296"/>
            <a:stretch>
              <a:fillRect/>
            </a:stretch>
          </p:blipFill>
          <p:spPr bwMode="auto">
            <a:xfrm>
              <a:off x="0" y="65"/>
              <a:ext cx="5368" cy="426"/>
            </a:xfrm>
            <a:prstGeom prst="rect">
              <a:avLst/>
            </a:prstGeom>
            <a:noFill/>
          </p:spPr>
        </p:pic>
        <p:sp>
          <p:nvSpPr>
            <p:cNvPr id="15" name="AutoShape 9"/>
            <p:cNvSpPr>
              <a:spLocks noChangeArrowheads="1"/>
            </p:cNvSpPr>
            <p:nvPr/>
          </p:nvSpPr>
          <p:spPr bwMode="auto">
            <a:xfrm>
              <a:off x="-56" y="71"/>
              <a:ext cx="5377" cy="363"/>
            </a:xfrm>
            <a:prstGeom prst="roundRect">
              <a:avLst>
                <a:gd name="adj" fmla="val 12120"/>
              </a:avLst>
            </a:prstGeom>
            <a:solidFill>
              <a:srgbClr val="002060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b="1"/>
            </a:p>
          </p:txBody>
        </p:sp>
        <p:sp>
          <p:nvSpPr>
            <p:cNvPr id="16" name="AutoShape 10"/>
            <p:cNvSpPr>
              <a:spLocks noChangeArrowheads="1"/>
            </p:cNvSpPr>
            <p:nvPr/>
          </p:nvSpPr>
          <p:spPr bwMode="auto">
            <a:xfrm>
              <a:off x="-42" y="80"/>
              <a:ext cx="5353" cy="18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b="1"/>
            </a:p>
          </p:txBody>
        </p:sp>
        <p:sp>
          <p:nvSpPr>
            <p:cNvPr id="17" name="AutoShape 11"/>
            <p:cNvSpPr>
              <a:spLocks noChangeArrowheads="1"/>
            </p:cNvSpPr>
            <p:nvPr/>
          </p:nvSpPr>
          <p:spPr bwMode="auto">
            <a:xfrm rot="5400000">
              <a:off x="5050" y="161"/>
              <a:ext cx="344" cy="181"/>
            </a:xfrm>
            <a:prstGeom prst="roundRect">
              <a:avLst>
                <a:gd name="adj" fmla="val 16829"/>
              </a:avLst>
            </a:prstGeom>
            <a:gradFill rotWithShape="1">
              <a:gsLst>
                <a:gs pos="0">
                  <a:schemeClr val="bg1">
                    <a:alpha val="16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b="1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2238" y="836613"/>
            <a:ext cx="4373562" cy="547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836613"/>
            <a:ext cx="4373563" cy="547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22238" y="6483374"/>
            <a:ext cx="21336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정운찬 </a:t>
            </a:r>
            <a:r>
              <a:rPr lang="en-US" altLang="ko-KR"/>
              <a:t>• </a:t>
            </a:r>
            <a:r>
              <a:rPr lang="ko-KR" altLang="en-US"/>
              <a:t>김홍범 </a:t>
            </a:r>
            <a:r>
              <a:rPr lang="en-US" altLang="ko-KR"/>
              <a:t>『</a:t>
            </a:r>
            <a:r>
              <a:rPr lang="ko-KR" altLang="en-US"/>
              <a:t>화폐와 금융시장</a:t>
            </a:r>
            <a:r>
              <a:rPr lang="en-US" altLang="ko-KR"/>
              <a:t>』  </a:t>
            </a:r>
            <a:endParaRPr lang="ko-KR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45563195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122238" y="6483374"/>
            <a:ext cx="21336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정운찬 </a:t>
            </a:r>
            <a:r>
              <a:rPr lang="en-US" altLang="ko-KR"/>
              <a:t>• </a:t>
            </a:r>
            <a:r>
              <a:rPr lang="ko-KR" altLang="en-US"/>
              <a:t>김홍범 </a:t>
            </a:r>
            <a:r>
              <a:rPr lang="en-US" altLang="ko-KR"/>
              <a:t>『</a:t>
            </a:r>
            <a:r>
              <a:rPr lang="ko-KR" altLang="en-US"/>
              <a:t>화폐와 금융시장</a:t>
            </a:r>
            <a:r>
              <a:rPr lang="en-US" altLang="ko-KR"/>
              <a:t>』  </a:t>
            </a:r>
            <a:endParaRPr lang="ko-KR" alt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60152394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5"/>
          <p:cNvGrpSpPr>
            <a:grpSpLocks/>
          </p:cNvGrpSpPr>
          <p:nvPr userDrawn="1"/>
        </p:nvGrpSpPr>
        <p:grpSpPr bwMode="auto">
          <a:xfrm>
            <a:off x="-88900" y="71414"/>
            <a:ext cx="8610600" cy="825482"/>
            <a:chOff x="-56" y="65"/>
            <a:chExt cx="5424" cy="426"/>
          </a:xfrm>
        </p:grpSpPr>
        <p:pic>
          <p:nvPicPr>
            <p:cNvPr id="7" name="Picture 17" descr="bar shadow"/>
            <p:cNvPicPr>
              <a:picLocks noChangeAspect="1" noChangeArrowheads="1"/>
            </p:cNvPicPr>
            <p:nvPr/>
          </p:nvPicPr>
          <p:blipFill>
            <a:blip r:embed="rId2" cstate="print">
              <a:lum bright="36000"/>
            </a:blip>
            <a:srcRect l="6296"/>
            <a:stretch>
              <a:fillRect/>
            </a:stretch>
          </p:blipFill>
          <p:spPr bwMode="auto">
            <a:xfrm>
              <a:off x="0" y="65"/>
              <a:ext cx="5368" cy="426"/>
            </a:xfrm>
            <a:prstGeom prst="rect">
              <a:avLst/>
            </a:prstGeom>
            <a:noFill/>
          </p:spPr>
        </p:pic>
        <p:sp>
          <p:nvSpPr>
            <p:cNvPr id="8" name="AutoShape 9"/>
            <p:cNvSpPr>
              <a:spLocks noChangeArrowheads="1"/>
            </p:cNvSpPr>
            <p:nvPr/>
          </p:nvSpPr>
          <p:spPr bwMode="auto">
            <a:xfrm>
              <a:off x="-56" y="71"/>
              <a:ext cx="5377" cy="363"/>
            </a:xfrm>
            <a:prstGeom prst="roundRect">
              <a:avLst>
                <a:gd name="adj" fmla="val 12120"/>
              </a:avLst>
            </a:prstGeom>
            <a:solidFill>
              <a:srgbClr val="002060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b="1"/>
            </a:p>
          </p:txBody>
        </p:sp>
        <p:sp>
          <p:nvSpPr>
            <p:cNvPr id="9" name="AutoShape 10"/>
            <p:cNvSpPr>
              <a:spLocks noChangeArrowheads="1"/>
            </p:cNvSpPr>
            <p:nvPr/>
          </p:nvSpPr>
          <p:spPr bwMode="auto">
            <a:xfrm>
              <a:off x="-42" y="80"/>
              <a:ext cx="5353" cy="18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b="1"/>
            </a:p>
          </p:txBody>
        </p:sp>
        <p:sp>
          <p:nvSpPr>
            <p:cNvPr id="10" name="AutoShape 11"/>
            <p:cNvSpPr>
              <a:spLocks noChangeArrowheads="1"/>
            </p:cNvSpPr>
            <p:nvPr/>
          </p:nvSpPr>
          <p:spPr bwMode="auto">
            <a:xfrm rot="5400000">
              <a:off x="5050" y="161"/>
              <a:ext cx="344" cy="181"/>
            </a:xfrm>
            <a:prstGeom prst="roundRect">
              <a:avLst>
                <a:gd name="adj" fmla="val 16829"/>
              </a:avLst>
            </a:prstGeom>
            <a:gradFill rotWithShape="1">
              <a:gsLst>
                <a:gs pos="0">
                  <a:schemeClr val="bg1">
                    <a:alpha val="16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b="1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122238" y="6483374"/>
            <a:ext cx="21336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정운찬 </a:t>
            </a:r>
            <a:r>
              <a:rPr lang="en-US" altLang="ko-KR"/>
              <a:t>• </a:t>
            </a:r>
            <a:r>
              <a:rPr lang="ko-KR" altLang="en-US"/>
              <a:t>김홍범 </a:t>
            </a:r>
            <a:r>
              <a:rPr lang="en-US" altLang="ko-KR"/>
              <a:t>『</a:t>
            </a:r>
            <a:r>
              <a:rPr lang="ko-KR" altLang="en-US"/>
              <a:t>화폐와 금융시장</a:t>
            </a:r>
            <a:r>
              <a:rPr lang="en-US" altLang="ko-KR"/>
              <a:t>』  </a:t>
            </a:r>
            <a:endParaRPr lang="ko-KR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59703216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122238" y="6483374"/>
            <a:ext cx="21336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정운찬 </a:t>
            </a:r>
            <a:r>
              <a:rPr lang="en-US" altLang="ko-KR"/>
              <a:t>• </a:t>
            </a:r>
            <a:r>
              <a:rPr lang="ko-KR" altLang="en-US"/>
              <a:t>김홍범 </a:t>
            </a:r>
            <a:r>
              <a:rPr lang="en-US" altLang="ko-KR"/>
              <a:t>『</a:t>
            </a:r>
            <a:r>
              <a:rPr lang="ko-KR" altLang="en-US"/>
              <a:t>화폐와 금융시장</a:t>
            </a:r>
            <a:r>
              <a:rPr lang="en-US" altLang="ko-KR"/>
              <a:t>』  </a:t>
            </a:r>
            <a:endParaRPr lang="ko-KR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41559390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22238" y="6483374"/>
            <a:ext cx="21336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정운찬 </a:t>
            </a:r>
            <a:r>
              <a:rPr lang="en-US" altLang="ko-KR"/>
              <a:t>• </a:t>
            </a:r>
            <a:r>
              <a:rPr lang="ko-KR" altLang="en-US"/>
              <a:t>김홍범 </a:t>
            </a:r>
            <a:r>
              <a:rPr lang="en-US" altLang="ko-KR"/>
              <a:t>『</a:t>
            </a:r>
            <a:r>
              <a:rPr lang="ko-KR" altLang="en-US"/>
              <a:t>화폐와 금융시장</a:t>
            </a:r>
            <a:r>
              <a:rPr lang="en-US" altLang="ko-KR"/>
              <a:t>』  </a:t>
            </a:r>
            <a:endParaRPr lang="ko-KR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43951516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22238" y="6483374"/>
            <a:ext cx="21336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정운찬 </a:t>
            </a:r>
            <a:r>
              <a:rPr lang="en-US" altLang="ko-KR"/>
              <a:t>• </a:t>
            </a:r>
            <a:r>
              <a:rPr lang="ko-KR" altLang="en-US"/>
              <a:t>김홍범 </a:t>
            </a:r>
            <a:r>
              <a:rPr lang="en-US" altLang="ko-KR"/>
              <a:t>『</a:t>
            </a:r>
            <a:r>
              <a:rPr lang="ko-KR" altLang="en-US"/>
              <a:t>화폐와 금융시장</a:t>
            </a:r>
            <a:r>
              <a:rPr lang="en-US" altLang="ko-KR"/>
              <a:t>』  </a:t>
            </a:r>
            <a:endParaRPr lang="ko-KR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25192953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5"/>
          <p:cNvGrpSpPr>
            <a:grpSpLocks/>
          </p:cNvGrpSpPr>
          <p:nvPr userDrawn="1"/>
        </p:nvGrpSpPr>
        <p:grpSpPr bwMode="auto">
          <a:xfrm>
            <a:off x="-88900" y="71414"/>
            <a:ext cx="8610600" cy="825482"/>
            <a:chOff x="-56" y="65"/>
            <a:chExt cx="5424" cy="426"/>
          </a:xfrm>
        </p:grpSpPr>
        <p:pic>
          <p:nvPicPr>
            <p:cNvPr id="8" name="Picture 17" descr="bar shadow"/>
            <p:cNvPicPr>
              <a:picLocks noChangeAspect="1" noChangeArrowheads="1"/>
            </p:cNvPicPr>
            <p:nvPr/>
          </p:nvPicPr>
          <p:blipFill>
            <a:blip r:embed="rId2" cstate="print">
              <a:lum bright="36000"/>
            </a:blip>
            <a:srcRect l="6296"/>
            <a:stretch>
              <a:fillRect/>
            </a:stretch>
          </p:blipFill>
          <p:spPr bwMode="auto">
            <a:xfrm>
              <a:off x="0" y="65"/>
              <a:ext cx="5368" cy="426"/>
            </a:xfrm>
            <a:prstGeom prst="rect">
              <a:avLst/>
            </a:prstGeom>
            <a:noFill/>
          </p:spPr>
        </p:pic>
        <p:sp>
          <p:nvSpPr>
            <p:cNvPr id="9" name="AutoShape 9"/>
            <p:cNvSpPr>
              <a:spLocks noChangeArrowheads="1"/>
            </p:cNvSpPr>
            <p:nvPr/>
          </p:nvSpPr>
          <p:spPr bwMode="auto">
            <a:xfrm>
              <a:off x="-56" y="71"/>
              <a:ext cx="5377" cy="363"/>
            </a:xfrm>
            <a:prstGeom prst="roundRect">
              <a:avLst>
                <a:gd name="adj" fmla="val 12120"/>
              </a:avLst>
            </a:prstGeom>
            <a:solidFill>
              <a:srgbClr val="002060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b="1"/>
            </a:p>
          </p:txBody>
        </p:sp>
        <p:sp>
          <p:nvSpPr>
            <p:cNvPr id="10" name="AutoShape 10"/>
            <p:cNvSpPr>
              <a:spLocks noChangeArrowheads="1"/>
            </p:cNvSpPr>
            <p:nvPr/>
          </p:nvSpPr>
          <p:spPr bwMode="auto">
            <a:xfrm>
              <a:off x="-42" y="80"/>
              <a:ext cx="5353" cy="18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22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b="1"/>
            </a:p>
          </p:txBody>
        </p:sp>
        <p:sp>
          <p:nvSpPr>
            <p:cNvPr id="11" name="AutoShape 11"/>
            <p:cNvSpPr>
              <a:spLocks noChangeArrowheads="1"/>
            </p:cNvSpPr>
            <p:nvPr/>
          </p:nvSpPr>
          <p:spPr bwMode="auto">
            <a:xfrm rot="5400000">
              <a:off x="5050" y="161"/>
              <a:ext cx="344" cy="181"/>
            </a:xfrm>
            <a:prstGeom prst="roundRect">
              <a:avLst>
                <a:gd name="adj" fmla="val 16829"/>
              </a:avLst>
            </a:prstGeom>
            <a:gradFill rotWithShape="1">
              <a:gsLst>
                <a:gs pos="0">
                  <a:schemeClr val="bg1">
                    <a:alpha val="16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b="1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22238" y="6483374"/>
            <a:ext cx="21336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정운찬 </a:t>
            </a:r>
            <a:r>
              <a:rPr lang="en-US" altLang="ko-KR"/>
              <a:t>• </a:t>
            </a:r>
            <a:r>
              <a:rPr lang="ko-KR" altLang="en-US"/>
              <a:t>김홍범 </a:t>
            </a:r>
            <a:r>
              <a:rPr lang="en-US" altLang="ko-KR"/>
              <a:t>『</a:t>
            </a:r>
            <a:r>
              <a:rPr lang="ko-KR" altLang="en-US"/>
              <a:t>화폐와 금융시장</a:t>
            </a:r>
            <a:r>
              <a:rPr lang="en-US" altLang="ko-KR"/>
              <a:t>』  </a:t>
            </a:r>
            <a:endParaRPr lang="ko-KR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03641650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8150" y="112713"/>
            <a:ext cx="2233613" cy="61991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7313" y="112713"/>
            <a:ext cx="6548437" cy="61991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22238" y="6483374"/>
            <a:ext cx="2133600" cy="303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정운찬 </a:t>
            </a:r>
            <a:r>
              <a:rPr lang="en-US" altLang="ko-KR"/>
              <a:t>• </a:t>
            </a:r>
            <a:r>
              <a:rPr lang="ko-KR" altLang="en-US"/>
              <a:t>김홍범 </a:t>
            </a:r>
            <a:r>
              <a:rPr lang="en-US" altLang="ko-KR"/>
              <a:t>『</a:t>
            </a:r>
            <a:r>
              <a:rPr lang="ko-KR" altLang="en-US"/>
              <a:t>화폐와 금융시장</a:t>
            </a:r>
            <a:r>
              <a:rPr lang="en-US" altLang="ko-KR"/>
              <a:t>』  </a:t>
            </a:r>
            <a:endParaRPr lang="ko-KR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83428298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06438" y="1636713"/>
            <a:ext cx="3875087" cy="2547937"/>
          </a:xfrm>
        </p:spPr>
        <p:txBody>
          <a:bodyPr/>
          <a:lstStyle>
            <a:lvl1pPr>
              <a:defRPr sz="2800">
                <a:uFillTx/>
              </a:defRPr>
            </a:lvl1pPr>
            <a:lvl2pPr>
              <a:defRPr sz="2400">
                <a:uFillTx/>
              </a:defRPr>
            </a:lvl2pPr>
            <a:lvl3pPr>
              <a:defRPr sz="2000">
                <a:uFillTx/>
              </a:defRPr>
            </a:lvl3pPr>
            <a:lvl4pPr>
              <a:defRPr sz="1800">
                <a:uFillTx/>
              </a:defRPr>
            </a:lvl4pPr>
            <a:lvl5pPr>
              <a:defRPr sz="1800"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33925" y="1636713"/>
            <a:ext cx="3876675" cy="2547937"/>
          </a:xfrm>
        </p:spPr>
        <p:txBody>
          <a:bodyPr/>
          <a:lstStyle>
            <a:lvl1pPr>
              <a:defRPr sz="2800">
                <a:uFillTx/>
              </a:defRPr>
            </a:lvl1pPr>
            <a:lvl2pPr>
              <a:defRPr sz="2400">
                <a:uFillTx/>
              </a:defRPr>
            </a:lvl2pPr>
            <a:lvl3pPr>
              <a:defRPr sz="2000">
                <a:uFillTx/>
              </a:defRPr>
            </a:lvl3pPr>
            <a:lvl4pPr>
              <a:defRPr sz="1800">
                <a:uFillTx/>
              </a:defRPr>
            </a:lvl4pPr>
            <a:lvl5pPr>
              <a:defRPr sz="1800"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uFillTx/>
              </a:defRPr>
            </a:lvl1pPr>
          </a:lstStyle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>
              <a:defRPr sz="16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>
              <a:defRPr sz="16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uFillTx/>
              </a:defRPr>
            </a:lvl1pPr>
          </a:lstStyle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uFillTx/>
              </a:defRPr>
            </a:lvl1pPr>
            <a:lvl2pPr marL="457200" indent="0">
              <a:buNone/>
              <a:defRPr sz="1200">
                <a:uFillTx/>
              </a:defRPr>
            </a:lvl2pPr>
            <a:lvl3pPr marL="914400" indent="0">
              <a:buNone/>
              <a:defRPr sz="1000">
                <a:uFillTx/>
              </a:defRPr>
            </a:lvl3pPr>
            <a:lvl4pPr marL="1371600" indent="0">
              <a:buNone/>
              <a:defRPr sz="900">
                <a:uFillTx/>
              </a:defRPr>
            </a:lvl4pPr>
            <a:lvl5pPr marL="1828800" indent="0">
              <a:buNone/>
              <a:defRPr sz="900">
                <a:uFillTx/>
              </a:defRPr>
            </a:lvl5pPr>
            <a:lvl6pPr marL="2286000" indent="0">
              <a:buNone/>
              <a:defRPr sz="900">
                <a:uFillTx/>
              </a:defRPr>
            </a:lvl6pPr>
            <a:lvl7pPr marL="2743200" indent="0">
              <a:buNone/>
              <a:defRPr sz="900">
                <a:uFillTx/>
              </a:defRPr>
            </a:lvl7pPr>
            <a:lvl8pPr marL="3200400" indent="0">
              <a:buNone/>
              <a:defRPr sz="900">
                <a:uFillTx/>
              </a:defRPr>
            </a:lvl8pPr>
            <a:lvl9pPr marL="3657600" indent="0">
              <a:buNone/>
              <a:defRPr sz="9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uFillTx/>
              </a:defRPr>
            </a:lvl1pPr>
          </a:lstStyle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200" indent="0">
              <a:buNone/>
              <a:defRPr sz="2800">
                <a:uFillTx/>
              </a:defRPr>
            </a:lvl2pPr>
            <a:lvl3pPr marL="914400" indent="0">
              <a:buNone/>
              <a:defRPr sz="2400">
                <a:uFillTx/>
              </a:defRPr>
            </a:lvl3pPr>
            <a:lvl4pPr marL="1371600" indent="0">
              <a:buNone/>
              <a:defRPr sz="2000">
                <a:uFillTx/>
              </a:defRPr>
            </a:lvl4pPr>
            <a:lvl5pPr marL="1828800" indent="0">
              <a:buNone/>
              <a:defRPr sz="2000">
                <a:uFillTx/>
              </a:defRPr>
            </a:lvl5pPr>
            <a:lvl6pPr marL="2286000" indent="0">
              <a:buNone/>
              <a:defRPr sz="2000">
                <a:uFillTx/>
              </a:defRPr>
            </a:lvl6pPr>
            <a:lvl7pPr marL="2743200" indent="0">
              <a:buNone/>
              <a:defRPr sz="2000">
                <a:uFillTx/>
              </a:defRPr>
            </a:lvl7pPr>
            <a:lvl8pPr marL="3200400" indent="0">
              <a:buNone/>
              <a:defRPr sz="2000">
                <a:uFillTx/>
              </a:defRPr>
            </a:lvl8pPr>
            <a:lvl9pPr marL="3657600" indent="0">
              <a:buNone/>
              <a:defRPr sz="2000">
                <a:uFillTx/>
              </a:defRPr>
            </a:lvl9pPr>
          </a:lstStyle>
          <a:p>
            <a:pPr lvl="0"/>
            <a:endParaRPr lang="ko-KR" altLang="en-US" noProof="0">
              <a:uFillTx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uFillTx/>
              </a:defRPr>
            </a:lvl1pPr>
            <a:lvl2pPr marL="457200" indent="0">
              <a:buNone/>
              <a:defRPr sz="1200">
                <a:uFillTx/>
              </a:defRPr>
            </a:lvl2pPr>
            <a:lvl3pPr marL="914400" indent="0">
              <a:buNone/>
              <a:defRPr sz="1000">
                <a:uFillTx/>
              </a:defRPr>
            </a:lvl3pPr>
            <a:lvl4pPr marL="1371600" indent="0">
              <a:buNone/>
              <a:defRPr sz="900">
                <a:uFillTx/>
              </a:defRPr>
            </a:lvl4pPr>
            <a:lvl5pPr marL="1828800" indent="0">
              <a:buNone/>
              <a:defRPr sz="900">
                <a:uFillTx/>
              </a:defRPr>
            </a:lvl5pPr>
            <a:lvl6pPr marL="2286000" indent="0">
              <a:buNone/>
              <a:defRPr sz="900">
                <a:uFillTx/>
              </a:defRPr>
            </a:lvl6pPr>
            <a:lvl7pPr marL="2743200" indent="0">
              <a:buNone/>
              <a:defRPr sz="900">
                <a:uFillTx/>
              </a:defRPr>
            </a:lvl7pPr>
            <a:lvl8pPr marL="3200400" indent="0">
              <a:buNone/>
              <a:defRPr sz="900">
                <a:uFillTx/>
              </a:defRPr>
            </a:lvl8pPr>
            <a:lvl9pPr marL="3657600" indent="0">
              <a:buNone/>
              <a:defRPr sz="9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57275" y="538163"/>
            <a:ext cx="787400" cy="576262"/>
          </a:xfrm>
          <a:prstGeom prst="rect">
            <a:avLst/>
          </a:prstGeom>
          <a:noFill/>
          <a:ln w="57150" cmpd="thickThin">
            <a:solidFill>
              <a:schemeClr val="accent1"/>
            </a:solidFill>
            <a:miter lim="800000"/>
          </a:ln>
        </p:spPr>
        <p:txBody>
          <a:bodyPr vert="horz" wrap="none" lIns="52388" tIns="22225" rIns="52388" bIns="22225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>
                <a:uFillTx/>
              </a:rPr>
              <a:t>Title</a:t>
            </a:r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6438" y="1636713"/>
            <a:ext cx="7904162" cy="254793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>
                <a:uFillTx/>
              </a:rPr>
              <a:t>Click to edit Master text styles</a:t>
            </a:r>
          </a:p>
          <a:p>
            <a:pPr lvl="1"/>
            <a:r>
              <a:rPr lang="en-US" altLang="ko-KR">
                <a:uFillTx/>
              </a:rPr>
              <a:t>Second level</a:t>
            </a:r>
          </a:p>
          <a:p>
            <a:pPr lvl="2"/>
            <a:r>
              <a:rPr lang="en-US" altLang="ko-KR">
                <a:uFillTx/>
              </a:rPr>
              <a:t>Third level</a:t>
            </a:r>
          </a:p>
          <a:p>
            <a:pPr lvl="3"/>
            <a:r>
              <a:rPr lang="en-US" altLang="ko-KR">
                <a:uFillTx/>
              </a:rPr>
              <a:t>Fourth level</a:t>
            </a:r>
          </a:p>
          <a:p>
            <a:pPr lvl="4"/>
            <a:r>
              <a:rPr lang="en-US" altLang="ko-KR">
                <a:uFillTx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uFillTx/>
          <a:latin typeface="+mj-lt"/>
          <a:ea typeface="+mj-ea"/>
          <a:cs typeface="+mj-cs"/>
        </a:defRPr>
      </a:lvl1pPr>
      <a:lvl2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uFillTx/>
          <a:latin typeface="Arial" charset="0"/>
          <a:ea typeface="굴림" pitchFamily="50" charset="-127"/>
        </a:defRPr>
      </a:lvl2pPr>
      <a:lvl3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uFillTx/>
          <a:latin typeface="Arial" charset="0"/>
          <a:ea typeface="굴림" pitchFamily="50" charset="-127"/>
        </a:defRPr>
      </a:lvl3pPr>
      <a:lvl4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uFillTx/>
          <a:latin typeface="Arial" charset="0"/>
          <a:ea typeface="굴림" pitchFamily="50" charset="-127"/>
        </a:defRPr>
      </a:lvl4pPr>
      <a:lvl5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uFillTx/>
          <a:latin typeface="Arial" charset="0"/>
          <a:ea typeface="굴림" pitchFamily="50" charset="-127"/>
        </a:defRPr>
      </a:lvl5pPr>
      <a:lvl6pPr marL="4572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uFillTx/>
          <a:latin typeface="Arial" charset="0"/>
          <a:ea typeface="굴림" pitchFamily="50" charset="-127"/>
        </a:defRPr>
      </a:lvl6pPr>
      <a:lvl7pPr marL="9144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uFillTx/>
          <a:latin typeface="Arial" charset="0"/>
          <a:ea typeface="굴림" pitchFamily="50" charset="-127"/>
        </a:defRPr>
      </a:lvl7pPr>
      <a:lvl8pPr marL="13716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uFillTx/>
          <a:latin typeface="Arial" charset="0"/>
          <a:ea typeface="굴림" pitchFamily="50" charset="-127"/>
        </a:defRPr>
      </a:lvl8pPr>
      <a:lvl9pPr marL="18288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uFillTx/>
          <a:latin typeface="Arial" charset="0"/>
          <a:ea typeface="굴림" pitchFamily="50" charset="-127"/>
        </a:defRPr>
      </a:lvl9pPr>
    </p:titleStyle>
    <p:bodyStyle>
      <a:lvl1pPr marL="277813" indent="-277813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•"/>
        <a:defRPr sz="2800" b="1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66750" indent="-222250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–"/>
        <a:defRPr sz="2400" b="1">
          <a:solidFill>
            <a:schemeClr val="tx1"/>
          </a:solidFill>
          <a:uFillTx/>
          <a:latin typeface="+mn-lt"/>
          <a:ea typeface="+mn-ea"/>
        </a:defRPr>
      </a:lvl2pPr>
      <a:lvl3pPr marL="1111250" indent="-222250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•"/>
        <a:defRPr sz="2000" b="1">
          <a:solidFill>
            <a:schemeClr val="tx1"/>
          </a:solidFill>
          <a:uFillTx/>
          <a:latin typeface="+mn-lt"/>
          <a:ea typeface="+mn-ea"/>
        </a:defRPr>
      </a:lvl3pPr>
      <a:lvl4pPr marL="1498600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–"/>
        <a:defRPr sz="2000" b="1">
          <a:solidFill>
            <a:schemeClr val="tx1"/>
          </a:solidFill>
          <a:uFillTx/>
          <a:latin typeface="+mn-lt"/>
          <a:ea typeface="+mn-ea"/>
        </a:defRPr>
      </a:lvl4pPr>
      <a:lvl5pPr marL="19446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»"/>
        <a:defRPr sz="1600" b="1">
          <a:solidFill>
            <a:schemeClr val="tx1"/>
          </a:solidFill>
          <a:uFillTx/>
          <a:latin typeface="+mn-lt"/>
          <a:ea typeface="+mn-ea"/>
        </a:defRPr>
      </a:lvl5pPr>
      <a:lvl6pPr marL="24018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uFillTx/>
          <a:latin typeface="+mn-lt"/>
          <a:ea typeface="+mn-ea"/>
        </a:defRPr>
      </a:lvl6pPr>
      <a:lvl7pPr marL="28590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uFillTx/>
          <a:latin typeface="+mn-lt"/>
          <a:ea typeface="+mn-ea"/>
        </a:defRPr>
      </a:lvl7pPr>
      <a:lvl8pPr marL="33162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uFillTx/>
          <a:latin typeface="+mn-lt"/>
          <a:ea typeface="+mn-ea"/>
        </a:defRPr>
      </a:lvl8pPr>
      <a:lvl9pPr marL="37734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uFillTx/>
          <a:latin typeface="+mn-lt"/>
          <a:ea typeface="+mn-ea"/>
        </a:defRPr>
      </a:lvl9pPr>
    </p:bodyStyle>
    <p:otherStyle>
      <a:defPPr>
        <a:defRPr lang="ko-KR">
          <a:uFillTx/>
        </a:defRPr>
      </a:defPPr>
      <a:lvl1pPr marL="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57275" y="538163"/>
            <a:ext cx="787400" cy="576262"/>
          </a:xfrm>
          <a:prstGeom prst="rect">
            <a:avLst/>
          </a:prstGeom>
          <a:noFill/>
          <a:ln w="57150" cmpd="thickThin">
            <a:solidFill>
              <a:schemeClr val="accent1"/>
            </a:solidFill>
            <a:miter lim="800000"/>
            <a:headEnd/>
            <a:tailEnd/>
          </a:ln>
        </p:spPr>
        <p:txBody>
          <a:bodyPr vert="horz" wrap="none" lIns="52388" tIns="22225" rIns="52388" bIns="22225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/>
              <a:t>Title</a:t>
            </a:r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6438" y="1636713"/>
            <a:ext cx="7904162" cy="2547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517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2pPr>
      <a:lvl3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3pPr>
      <a:lvl4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4pPr>
      <a:lvl5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5pPr>
      <a:lvl6pPr marL="4572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6pPr>
      <a:lvl7pPr marL="9144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7pPr>
      <a:lvl8pPr marL="13716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8pPr>
      <a:lvl9pPr marL="18288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9pPr>
    </p:titleStyle>
    <p:bodyStyle>
      <a:lvl1pPr marL="277813" indent="-277813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•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666750" indent="-222250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–"/>
        <a:defRPr sz="2400" b="1">
          <a:solidFill>
            <a:schemeClr val="tx1"/>
          </a:solidFill>
          <a:latin typeface="+mn-lt"/>
          <a:ea typeface="+mn-ea"/>
        </a:defRPr>
      </a:lvl2pPr>
      <a:lvl3pPr marL="1111250" indent="-222250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498600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19446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»"/>
        <a:defRPr sz="1600" b="1">
          <a:solidFill>
            <a:schemeClr val="tx1"/>
          </a:solidFill>
          <a:latin typeface="+mn-lt"/>
          <a:ea typeface="+mn-ea"/>
        </a:defRPr>
      </a:lvl5pPr>
      <a:lvl6pPr marL="24018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latin typeface="+mn-lt"/>
          <a:ea typeface="+mn-ea"/>
        </a:defRPr>
      </a:lvl6pPr>
      <a:lvl7pPr marL="28590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latin typeface="+mn-lt"/>
          <a:ea typeface="+mn-ea"/>
        </a:defRPr>
      </a:lvl7pPr>
      <a:lvl8pPr marL="33162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latin typeface="+mn-lt"/>
          <a:ea typeface="+mn-ea"/>
        </a:defRPr>
      </a:lvl8pPr>
      <a:lvl9pPr marL="37734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952" y="269557"/>
            <a:ext cx="7626095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622552"/>
            <a:ext cx="8072119" cy="4417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 b="0">
              <a:solidFill>
                <a:prstClr val="black">
                  <a:tint val="75000"/>
                </a:prstClr>
              </a:solidFill>
              <a:latin typeface="Calibri"/>
              <a:ea typeface="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 b="0">
                <a:solidFill>
                  <a:prstClr val="black">
                    <a:tint val="75000"/>
                  </a:prstClr>
                </a:solidFill>
                <a:latin typeface="Calibri"/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4/11/2022</a:t>
            </a:fld>
            <a:endParaRPr lang="en-US" sz="1800" b="0">
              <a:solidFill>
                <a:prstClr val="black">
                  <a:tint val="75000"/>
                </a:prstClr>
              </a:solidFill>
              <a:latin typeface="Calibri"/>
              <a:ea typeface="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sz="1800" b="0">
                <a:solidFill>
                  <a:prstClr val="black">
                    <a:tint val="75000"/>
                  </a:prstClr>
                </a:solidFill>
                <a:latin typeface="Calibri"/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800" b="0">
              <a:solidFill>
                <a:prstClr val="black">
                  <a:tint val="75000"/>
                </a:prstClr>
              </a:solidFill>
              <a:latin typeface="Calibri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704492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Group 33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1058" name="Picture 34" descr="vineyard"/>
            <p:cNvPicPr>
              <a:picLocks noChangeAspect="1" noChangeArrowheads="1"/>
            </p:cNvPicPr>
            <p:nvPr userDrawn="1"/>
          </p:nvPicPr>
          <p:blipFill>
            <a:blip r:embed="rId13" cstate="print">
              <a:lum contrast="-12000"/>
            </a:blip>
            <a:srcRect b="10355"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</p:spPr>
        </p:pic>
        <p:sp>
          <p:nvSpPr>
            <p:cNvPr id="1059" name="AutoShape 35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4320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12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60" name="Rectangle 36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2478"/>
            </a:xfrm>
            <a:prstGeom prst="rect">
              <a:avLst/>
            </a:prstGeom>
            <a:gradFill rotWithShape="1">
              <a:gsLst>
                <a:gs pos="0">
                  <a:schemeClr val="bg1">
                    <a:alpha val="42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2844" y="6411936"/>
            <a:ext cx="4235450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r>
              <a:rPr lang="ko-KR" altLang="en-US"/>
              <a:t>정운찬 </a:t>
            </a:r>
            <a:r>
              <a:rPr lang="en-US" altLang="ko-KR"/>
              <a:t>• </a:t>
            </a:r>
            <a:r>
              <a:rPr lang="ko-KR" altLang="en-US"/>
              <a:t>김홍범 </a:t>
            </a:r>
            <a:r>
              <a:rPr lang="en-US" altLang="ko-KR"/>
              <a:t>『</a:t>
            </a:r>
            <a:r>
              <a:rPr lang="ko-KR" altLang="en-US"/>
              <a:t>화폐와 금융시장</a:t>
            </a:r>
            <a:r>
              <a:rPr lang="en-US" altLang="ko-KR"/>
              <a:t>』 </a:t>
            </a:r>
          </a:p>
          <a:p>
            <a:endParaRPr lang="ko-KR" altLang="ko-KR" sz="180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88163" y="6411936"/>
            <a:ext cx="2133600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  <a:latin typeface="Arial" charset="0"/>
              </a:defRPr>
            </a:lvl1pPr>
          </a:lstStyle>
          <a:p>
            <a:fld id="{A107E5C0-48B0-4D3F-BC23-239FFE3A2A66}" type="slidenum">
              <a:rPr lang="ko-KR" altLang="ko-KR" smtClean="0"/>
              <a:pPr/>
              <a:t>‹#›</a:t>
            </a:fld>
            <a:r>
              <a:rPr lang="en-US" altLang="ko-KR"/>
              <a:t>/30</a:t>
            </a:r>
            <a:endParaRPr lang="ko-KR" altLang="ko-KR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4295" y="112713"/>
            <a:ext cx="8301037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  <a:endParaRPr lang="en-GB" altLang="ko-KR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7918" y="928670"/>
            <a:ext cx="8807480" cy="5286412"/>
          </a:xfrm>
          <a:prstGeom prst="rect">
            <a:avLst/>
          </a:prstGeom>
          <a:solidFill>
            <a:schemeClr val="bg1">
              <a:alpha val="4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0072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ransition>
    <p:fade/>
  </p:transition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Y헤드라인M" pitchFamily="18" charset="-127"/>
          <a:ea typeface="HY헤드라인M" pitchFamily="18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pitchFamily="34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pitchFamily="34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pitchFamily="34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 b="1">
          <a:solidFill>
            <a:srgbClr val="351C05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rgbClr val="351C05"/>
          </a:solidFill>
          <a:latin typeface="Arial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rgbClr val="351C05"/>
          </a:solidFill>
          <a:latin typeface="Arial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rgbClr val="351C05"/>
          </a:solidFill>
          <a:latin typeface="Arial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rgbClr val="351C05"/>
          </a:solidFill>
          <a:latin typeface="Arial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rgbClr val="351C05"/>
          </a:solidFill>
          <a:latin typeface="Arial" charset="0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rgbClr val="351C05"/>
          </a:solidFill>
          <a:latin typeface="Arial" charset="0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rgbClr val="351C05"/>
          </a:solidFill>
          <a:latin typeface="Arial" charset="0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rgbClr val="351C05"/>
          </a:solidFill>
          <a:latin typeface="Arial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8yKNmeU30U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bra_(cryptocurrency)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libra.org/en-US/about-currency-reserve/#the_reserve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Pu4kn5GN5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IV2yYmN2C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erticalplatform.kr/archives/10274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://ojphi.org/ojs/index.php/fm/article/view/548/469" TargetMode="Externa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research.chicagobooth.edu/stigler/events#lecture-2017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hicagobooth.edu/stigler/events#lecture-2017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hicagobooth.edu/stigler/events#lecture-2017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verticalplatform.kr/archives/10274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research.chicagobooth.edu/stigler/events#lecture-2017" TargetMode="Externa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hicagobooth.edu/stigler/events#lecture-2017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verticalplatform.kr/archives/10274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kr.cointelegraph.com/ethereum-for-beginners/what-is-dao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erticalplatform.kr/archives/10274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.org/en-U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6438" y="1636713"/>
            <a:ext cx="7904162" cy="2659062"/>
          </a:xfrm>
        </p:spPr>
        <p:txBody>
          <a:bodyPr/>
          <a:lstStyle/>
          <a:p>
            <a:pPr algn="ctr">
              <a:lnSpc>
                <a:spcPct val="250000"/>
              </a:lnSpc>
              <a:buFontTx/>
              <a:buNone/>
            </a:pPr>
            <a:endParaRPr lang="ko-KR" altLang="ko-KR" sz="3600" dirty="0">
              <a:uFillTx/>
            </a:endParaRPr>
          </a:p>
          <a:p>
            <a:pPr algn="ctr">
              <a:lnSpc>
                <a:spcPct val="250000"/>
              </a:lnSpc>
              <a:buFontTx/>
              <a:buNone/>
            </a:pPr>
            <a:endParaRPr lang="ko-KR" altLang="ko-KR" dirty="0">
              <a:uFillTx/>
            </a:endParaRPr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title"/>
          </p:nvPr>
        </p:nvSpPr>
        <p:spPr>
          <a:xfrm>
            <a:off x="1889285" y="1828169"/>
            <a:ext cx="4905189" cy="2842189"/>
          </a:xfrm>
          <a:ln>
            <a:noFill/>
          </a:ln>
        </p:spPr>
        <p:txBody>
          <a:bodyPr lIns="92075" tIns="46038" rIns="92075" bIns="46038" anchor="ctr"/>
          <a:lstStyle/>
          <a:p>
            <a:pPr algn="ctr">
              <a:defRPr>
                <a:uFillTx/>
              </a:defRPr>
            </a:pPr>
            <a:r>
              <a:rPr lang="en-US" altLang="ko-KR" sz="3600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Stable Coin</a:t>
            </a:r>
            <a:r>
              <a:rPr lang="ko-KR" altLang="en-US" sz="3600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과 </a:t>
            </a:r>
            <a:r>
              <a:rPr lang="ko-KR" altLang="en-US" sz="3600" dirty="0" err="1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이더리움</a:t>
            </a:r>
            <a:br>
              <a:rPr lang="en-US" altLang="ko-KR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</a:br>
            <a:br>
              <a:rPr lang="en-US" altLang="ko-KR" sz="2800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itchFamily="17" charset="-127"/>
                <a:ea typeface="바탕체" pitchFamily="17" charset="-127"/>
              </a:rPr>
            </a:br>
            <a:br>
              <a:rPr lang="en-US" altLang="ko-KR" sz="2800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itchFamily="17" charset="-127"/>
                <a:ea typeface="바탕체" pitchFamily="17" charset="-127"/>
              </a:rPr>
            </a:b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itchFamily="17" charset="-127"/>
                <a:ea typeface="바탕체" pitchFamily="17" charset="-127"/>
              </a:rPr>
              <a:t>김영식</a:t>
            </a:r>
            <a:b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itchFamily="17" charset="-127"/>
                <a:ea typeface="바탕체" pitchFamily="17" charset="-127"/>
              </a:rPr>
            </a:b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itchFamily="17" charset="-127"/>
                <a:ea typeface="바탕체" pitchFamily="17" charset="-127"/>
              </a:rPr>
              <a:t>(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itchFamily="17" charset="-127"/>
                <a:ea typeface="바탕체" pitchFamily="17" charset="-127"/>
              </a:rPr>
              <a:t>서울대 경제학부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itchFamily="17" charset="-127"/>
                <a:ea typeface="바탕체" pitchFamily="17" charset="-127"/>
              </a:rPr>
              <a:t>)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itchFamily="17" charset="-127"/>
                <a:ea typeface="바탕체" pitchFamily="17" charset="-127"/>
              </a:rPr>
              <a:t> </a:t>
            </a:r>
            <a:endParaRPr lang="ko-KR" altLang="ko-KR" dirty="0">
              <a:uFillTx/>
              <a:latin typeface="Times New Roman" pitchFamily="18" charset="0"/>
              <a:ea typeface="바탕체" pitchFamily="17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5986767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(1)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Problem Statement </a:t>
            </a:r>
          </a:p>
          <a:p>
            <a:pPr defTabSz="55775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전세계적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17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억 명 이상의 성인들이 </a:t>
            </a:r>
            <a:r>
              <a:rPr lang="ko-KR" altLang="en-US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전통적인 은행</a:t>
            </a:r>
            <a:r>
              <a:rPr lang="en-US" altLang="ko-KR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서비스에 대한 접근성이 없는 상황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임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 defTabSz="55775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이들 중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10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억 명이 모바일 폰을 보유하고 있고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5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억 명 이상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	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은 인터넷을 활용하고 있음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</a:p>
          <a:p>
            <a:pPr marL="0" indent="0" defTabSz="55775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defTabSz="55775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특히 경제력이 약한 사람들이 어렵게 돈을 벌어서 </a:t>
            </a:r>
            <a:r>
              <a:rPr lang="ko-KR" altLang="en-US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송금</a:t>
            </a:r>
            <a:r>
              <a:rPr lang="en-US" altLang="ko-KR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, ATM, </a:t>
            </a:r>
            <a:r>
              <a:rPr lang="ko-KR" altLang="en-US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결제 등의 수수료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를 지불하고 있음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: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 defTabSz="55775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이들에게 단기 대출의 이자율은 연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400%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에 달하기도 하며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, 							$100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를 빌리기 위해서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$30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의 수수료를 지불하는 경우도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					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있음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 defTabSz="55775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은행 계좌가 없는 사람들은 그 이유에 대해서 부족한 자금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, 			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예측하기 어려운 높은 수수료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,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물리적 접근성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,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신청서류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					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작성의 어려움 등에 대해 말함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CB8852-A9E5-4D22-ADDB-E9E4D0095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188640"/>
            <a:ext cx="8712968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글로벌 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Stable Coin: Libra/Diem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9887357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3918509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(1)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Problem Statement </a:t>
            </a:r>
          </a:p>
          <a:p>
            <a:pPr defTabSz="55775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현재 블록체인 기술과 </a:t>
            </a:r>
            <a:r>
              <a:rPr lang="ko-KR" altLang="en-US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암호화폐는 너무 큰 변동성과 적은 확장성의 한계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로 화폐로서의 기능을 충분히 못하고 있음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 defTabSz="55775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어떤 프로젝트들은 기존 시스템을 파괴하고 규제를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																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우회하는 것을 미션으로 삼기도 함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 defTabSz="55775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defTabSz="55775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Libra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는 금융 분야의 다양한 입법기관 그리고 전문가들과 함께 발전하는 것만이 지속가능하고 안전하며 신뢰도가 높은 시스템을 만드는 방법이라고 믿고 있음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7606052-C9FA-43E2-841B-CB0545A3B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188640"/>
            <a:ext cx="8712968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글로벌 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Stable Coin: Libra/Diem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5029382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520655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(2)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Introducing Libra 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12" y="1769122"/>
            <a:ext cx="7771325" cy="4392488"/>
          </a:xfrm>
          <a:prstGeom prst="rect">
            <a:avLst/>
          </a:prstGeom>
        </p:spPr>
      </p:pic>
      <p:sp>
        <p:nvSpPr>
          <p:cNvPr id="5" name="직사각형 4"/>
          <p:cNvSpPr>
            <a:spLocks/>
          </p:cNvSpPr>
          <p:nvPr/>
        </p:nvSpPr>
        <p:spPr>
          <a:xfrm>
            <a:off x="1143001" y="6174259"/>
            <a:ext cx="76771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966FF"/>
                </a:solidFill>
                <a:effectLst/>
                <a:uLnTx/>
                <a:uFillTx/>
                <a:latin typeface="Arial"/>
                <a:ea typeface="바탕체" pitchFamily="17" charset="-127"/>
                <a:cs typeface="+mn-cs"/>
                <a:hlinkClick r:id="rId3"/>
              </a:rPr>
              <a:t>https://www.youtube.com/watch?v=v8yKNmeU30U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966FF"/>
                </a:solidFill>
                <a:effectLst/>
                <a:uLnTx/>
                <a:uFillTx/>
                <a:latin typeface="Arial"/>
                <a:ea typeface="바탕체" pitchFamily="17" charset="-127"/>
                <a:cs typeface="+mn-cs"/>
              </a:rPr>
              <a:t> 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9966FF"/>
              </a:solidFill>
              <a:effectLst/>
              <a:uLnTx/>
              <a:uFillTx/>
              <a:latin typeface="Arial"/>
              <a:ea typeface="바탕체" pitchFamily="17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188640"/>
            <a:ext cx="2987824" cy="1493912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66A2CE91-E749-4442-BB4F-F6F810508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188640"/>
            <a:ext cx="5472608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글로벌 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Stable Coin: Libra/Diem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2170580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5728235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(2)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Introducing Libra </a:t>
            </a:r>
          </a:p>
          <a:p>
            <a:pPr defTabSz="55775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Libra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의 미션은 글로벌하게 통용 가능한 간편한 형태의 화폐와 금융 인프라를 창조하여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‘</a:t>
            </a:r>
            <a:r>
              <a:rPr lang="ko-KR" altLang="en-US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화폐 인터넷</a:t>
            </a:r>
            <a:r>
              <a:rPr lang="en-US" altLang="ko-KR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(the internet of money)’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를 이루고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전세계 수십억 사람들의 경제적 자율권을 제고하는 것임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: </a:t>
            </a:r>
          </a:p>
          <a:p>
            <a:pPr defTabSz="55775">
              <a:lnSpc>
                <a:spcPct val="100000"/>
              </a:lnSpc>
              <a:buClr>
                <a:srgbClr val="9966FF"/>
              </a:buClr>
              <a:buFont typeface="Symbol" charset="2"/>
              <a:buChar char="Þ"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Libra is a global currency and financial  infrastructure.</a:t>
            </a:r>
          </a:p>
          <a:p>
            <a:pPr defTabSz="55775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Libra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는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3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가지 부분으로 구성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:</a:t>
            </a:r>
          </a:p>
          <a:p>
            <a:pPr marL="0" indent="0" defTabSz="55775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1.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안전하고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확장 가능하며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신뢰할 수 있는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블록체인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기반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 defTabSz="55775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2.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직관적인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내재 가치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를 제공할 수 있도록 실제 자산에 의해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		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뒷받침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</a:p>
          <a:p>
            <a:pPr marL="0" indent="0" defTabSz="55775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	3. (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페이스북이 아닌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)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독립적인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Libra Association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에 의해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										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통제됨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defTabSz="55775">
              <a:lnSpc>
                <a:spcPct val="100000"/>
              </a:lnSpc>
              <a:buClr>
                <a:srgbClr val="9966FF"/>
              </a:buClr>
              <a:buFont typeface="Symbol" charset="2"/>
              <a:buChar char="Þ"/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CFACD3-57EF-42CE-B556-CF730707C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188640"/>
            <a:ext cx="8712968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글로벌 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Stable Coin: Libra/Diem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9074548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4177041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(2-1)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Libra </a:t>
            </a:r>
            <a:r>
              <a:rPr lang="en-US" altLang="ko-KR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Blockchain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</a:p>
          <a:p>
            <a:pPr defTabSz="55775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Libra </a:t>
            </a:r>
            <a:r>
              <a:rPr lang="en-US" altLang="ko-KR" sz="240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Blockchain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은 오픈 소스를 기반으로 만들어졌음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: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누구라도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Libra </a:t>
            </a:r>
            <a:r>
              <a:rPr lang="en-US" altLang="ko-KR" sz="240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Blockchain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을 활용할 수 있고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,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모든 사람이 신뢰할 수 있는 금융 플랫폼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defTabSz="55775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In contrast to cryptocurrencies such as bitcoin which use </a:t>
            </a:r>
            <a:r>
              <a:rPr lang="en-US" altLang="ko-KR" sz="240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permissionless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blockchains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, </a:t>
            </a:r>
            <a:r>
              <a:rPr lang="en-US" altLang="ko-KR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Libra is not decentralized, relying on trust in the Libra Association as “a de facto central bank”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.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  <a:hlinkClick r:id="rId2"/>
              </a:rPr>
              <a:t>https://en.wikipedia.org/wiki/Libra_(cryptocurrency)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</a:p>
          <a:p>
            <a:pPr defTabSz="55775">
              <a:lnSpc>
                <a:spcPct val="100000"/>
              </a:lnSpc>
              <a:buClr>
                <a:srgbClr val="9966FF"/>
              </a:buClr>
              <a:buFont typeface="Symbol" charset="2"/>
              <a:buChar char="Þ"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centralized ledger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2A5A8C-F4F7-4457-AB44-25ACCF968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188640"/>
            <a:ext cx="8712968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글로벌 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Stable Coin: Libra/Diem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899892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1000787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(2-1)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Libra </a:t>
            </a:r>
            <a:r>
              <a:rPr lang="en-US" altLang="ko-KR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Blockchain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defTabSz="55775">
              <a:lnSpc>
                <a:spcPct val="100000"/>
              </a:lnSpc>
              <a:buClr>
                <a:srgbClr val="9966FF"/>
              </a:buClr>
              <a:buFont typeface="Symbol" charset="2"/>
              <a:buChar char="Þ"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centralized ledger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62212"/>
            <a:ext cx="7531100" cy="3975100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4FA6BF12-25E4-42A9-BBB5-F0599DB25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188640"/>
            <a:ext cx="8712968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글로벌 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Stable Coin: Libra/Diem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0671900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5875968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(2-2)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Libra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의 내재 가치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</a:p>
          <a:p>
            <a:pPr defTabSz="55775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화폐의 단위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=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Libra</a:t>
            </a:r>
          </a:p>
          <a:p>
            <a:pPr defTabSz="55775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많은 사람들이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Libra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를 결제 수단으로 사용하기 위해서는 </a:t>
            </a:r>
            <a:r>
              <a:rPr lang="en-US" altLang="ko-KR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Libra</a:t>
            </a:r>
            <a:r>
              <a:rPr lang="ko-KR" altLang="en-US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의 가치가 안정적으로 계속 유지될 것이라는 믿음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이 있어야함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defTabSz="55775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대부분의 다른 암호화폐와 달리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, Libra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는 실제 예비 자산인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Libra Reserve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에 의해 가치가 뒷받침됨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 defTabSz="55775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Libra Reserve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에는 실질 가치를 가진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‘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통화바구니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’(basket of 						currencies)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의 은행 예금과 미국 단기 국채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(US Treasury 																securities)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가 포함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 defTabSz="55775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- In September, Facebook announced that the reserve basket 								would be made up of: 50% United States dollar, 18% Euro, 							14% Japanese yen, 11% Pound sterling and 7% Singapore 									dollar.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1422D1-7CD5-4DB2-814D-9AE0D121A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188640"/>
            <a:ext cx="8712968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글로벌 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Stable Coin: Libra/Diem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863062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4878771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(2-2)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Libra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의 내재 가치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</a:p>
          <a:p>
            <a:pPr defTabSz="55775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Yet, one Libra will not always be able to convert into the same amount of a given local currency (legal tender):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i.e., Libra is not “pegged” to a single currency.</a:t>
            </a:r>
          </a:p>
          <a:p>
            <a:pPr defTabSz="55775">
              <a:lnSpc>
                <a:spcPct val="100000"/>
              </a:lnSpc>
              <a:buClr>
                <a:srgbClr val="9966FF"/>
              </a:buClr>
              <a:buFont typeface="Symbol" charset="2"/>
              <a:buChar char="Þ"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MONEY ? or </a:t>
            </a:r>
            <a:r>
              <a:rPr lang="en-US" altLang="ko-KR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global MMF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(money market fund)?</a:t>
            </a:r>
          </a:p>
          <a:p>
            <a:pPr marL="0" indent="0" defTabSz="55775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- MMF: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고객으로부터 모은 자금을 바탕으로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1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년 미만의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							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국공채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,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CD, CP,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콜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같은 단기금융상품에 투자하여 수익을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창출하는 신탁 상품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 defTabSz="55775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 defTabSz="55775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Libra Reserve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에 대한 더 자세한 정보는 다음 문서를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참고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 defTabSz="55775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  <a:hlinkClick r:id="rId2"/>
              </a:rPr>
              <a:t>https://libra.org/en-US/about-currency-reserve/#the_reserve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876F47-6FAB-48EB-90EA-464E22D77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188640"/>
            <a:ext cx="8712968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글로벌 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Stable Coin: Libra/Diem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855090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3069045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(2-3)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Libra Association  </a:t>
            </a:r>
          </a:p>
          <a:p>
            <a:pPr defTabSz="55775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스위스 제네바에 위치한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독립적인 비영리 단체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(independent, not-for-profit membership organization)</a:t>
            </a:r>
          </a:p>
          <a:p>
            <a:pPr defTabSz="55775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목적은 네트워크의 </a:t>
            </a:r>
            <a:r>
              <a:rPr lang="ko-KR" altLang="en-US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거버넌스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를 조율하고 금융 분야에서 사회에 긍정적인 영향을 만들어내는 것임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구성원은 지역적으로 사업적으로 다양하고 적절하게 분포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될 것임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비즈니스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,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비영리 기관 및 학계 등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포함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)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C19C71-BEB7-47C7-9846-5F629D13D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188640"/>
            <a:ext cx="8712968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글로벌 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Stable Coin: Libra/Diem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2778189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1850250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(2-3)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Libra Association</a:t>
            </a: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초기 구성원들은 협업을 통해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Libra Association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의 헌장을 만들고 공동 설립자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</a:t>
            </a:r>
            <a:r>
              <a:rPr lang="en-US" altLang="ko-KR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founding members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)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자격을 획득함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: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</a:t>
            </a: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85" y="2334604"/>
            <a:ext cx="7993063" cy="3830700"/>
          </a:xfrm>
          <a:prstGeom prst="rect">
            <a:avLst/>
          </a:prstGeom>
          <a:ln>
            <a:solidFill>
              <a:srgbClr val="3366FF"/>
            </a:solidFill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  <a:softEdge rad="38100"/>
          </a:effec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8A11688A-233C-4669-B519-1C8A05849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188640"/>
            <a:ext cx="8712968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글로벌 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Stable Coin: Libra/Diem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2025682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6438" y="1636713"/>
            <a:ext cx="7904162" cy="2659062"/>
          </a:xfrm>
        </p:spPr>
        <p:txBody>
          <a:bodyPr/>
          <a:lstStyle/>
          <a:p>
            <a:pPr algn="ctr">
              <a:lnSpc>
                <a:spcPct val="250000"/>
              </a:lnSpc>
              <a:buFontTx/>
              <a:buNone/>
            </a:pPr>
            <a:endParaRPr lang="ko-KR" altLang="ko-KR" sz="3600" dirty="0">
              <a:uFillTx/>
            </a:endParaRPr>
          </a:p>
          <a:p>
            <a:pPr algn="ctr">
              <a:lnSpc>
                <a:spcPct val="250000"/>
              </a:lnSpc>
              <a:buFontTx/>
              <a:buNone/>
            </a:pPr>
            <a:endParaRPr lang="ko-KR" altLang="ko-KR" dirty="0">
              <a:uFillTx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title"/>
          </p:nvPr>
        </p:nvSpPr>
        <p:spPr>
          <a:xfrm>
            <a:off x="1223890" y="971370"/>
            <a:ext cx="6613990" cy="4832734"/>
          </a:xfrm>
          <a:ln>
            <a:noFill/>
          </a:ln>
        </p:spPr>
        <p:txBody>
          <a:bodyPr lIns="92075" tIns="46038" rIns="92075" bIns="46038" anchor="ctr"/>
          <a:lstStyle/>
          <a:p>
            <a:pPr>
              <a:lnSpc>
                <a:spcPct val="100000"/>
              </a:lnSpc>
              <a:defRPr>
                <a:uFillTx/>
              </a:defRPr>
            </a:pPr>
            <a:r>
              <a:rPr lang="en-US" altLang="ko-KR" sz="2800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</a:t>
            </a:r>
            <a:r>
              <a:rPr lang="en-US" altLang="ko-KR" sz="2800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Stable Coin</a:t>
            </a:r>
            <a:br>
              <a:rPr lang="en-US" altLang="ko-KR" sz="2800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ko-KR" alt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(1) Stable Coin </a:t>
            </a:r>
            <a:r>
              <a:rPr lang="ko-KR" alt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이란</a:t>
            </a:r>
            <a:r>
              <a:rPr lang="en-US" altLang="ko-KR" sz="2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</a:t>
            </a:r>
            <a:r>
              <a:rPr lang="ko-KR" alt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br>
              <a:rPr lang="en-US" altLang="ko-KR" sz="2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</a:t>
            </a:r>
            <a:r>
              <a:rPr lang="ko-KR" alt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(2) </a:t>
            </a:r>
            <a:r>
              <a:rPr lang="ko-KR" alt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글로벌 </a:t>
            </a:r>
            <a:r>
              <a:rPr lang="en-US" altLang="ko-KR" sz="2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Stable Coin: Libra/Diem</a:t>
            </a:r>
            <a:r>
              <a:rPr lang="en-US" altLang="ko-KR" sz="2800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br>
              <a:rPr lang="en-US" altLang="ko-KR" sz="2800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br>
              <a:rPr lang="en-US" altLang="ko-KR" sz="2800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sz="2800" dirty="0" err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이더리움</a:t>
            </a:r>
            <a: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(Ethereum)</a:t>
            </a:r>
            <a:b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(1) </a:t>
            </a:r>
            <a:r>
              <a:rPr lang="ko-KR" altLang="en-US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블록체인 </a:t>
            </a:r>
            <a: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2.0</a:t>
            </a:r>
            <a:r>
              <a:rPr lang="ko-KR" altLang="en-US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대표 기술</a:t>
            </a:r>
            <a: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2800" dirty="0" err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이더리움</a:t>
            </a:r>
            <a:r>
              <a:rPr lang="ko-KR" altLang="en-US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b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(2) </a:t>
            </a:r>
            <a:r>
              <a:rPr lang="ko-KR" altLang="en-US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스마트 계약</a:t>
            </a:r>
            <a:b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</a:t>
            </a:r>
            <a: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(3)</a:t>
            </a:r>
            <a:r>
              <a:rPr lang="ko-KR" altLang="en-US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스마트 계약 사례 및 전망 </a:t>
            </a:r>
            <a:b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(4) </a:t>
            </a:r>
            <a:r>
              <a:rPr lang="ko-KR" altLang="en-US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스마트 계약의 필수적 역할과 이슈 </a:t>
            </a:r>
            <a:b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b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endParaRPr lang="ko-KR" altLang="ko-KR" sz="2800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962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1000787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(2-3)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Libra Association</a:t>
            </a: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Founding Members:</a:t>
            </a:r>
            <a:endParaRPr lang="ko-KR" altLang="en-US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800"/>
          <a:stretch/>
        </p:blipFill>
        <p:spPr>
          <a:xfrm>
            <a:off x="1691680" y="1731295"/>
            <a:ext cx="5904656" cy="5126705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B918C4F8-1913-4D21-AAFD-1A3C9834D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188640"/>
            <a:ext cx="8712968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글로벌 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Stable Coin: Libra/Diem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4051461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3438377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(2-3)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Libra Association</a:t>
            </a: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The association hopes to grow to 100 members with an equal vote, while Facebook expects to maintain a leadership role through 2019.</a:t>
            </a: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But </a:t>
            </a:r>
            <a:r>
              <a:rPr lang="en-US" altLang="ko-KR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PayPal left the Libra Association on 4 October 2019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. </a:t>
            </a:r>
            <a:r>
              <a:rPr lang="en-US" altLang="ko-KR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eBay, </a:t>
            </a:r>
            <a:r>
              <a:rPr lang="en-US" altLang="ko-KR" sz="2400" dirty="0" err="1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Mastercard</a:t>
            </a:r>
            <a:r>
              <a:rPr lang="en-US" altLang="ko-KR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, Stripe, Visa and Mercado Pago followed on 11 October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, and Bookings Holdings on 14 October.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D88C91-2446-4AF9-8611-79D4B33AC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188640"/>
            <a:ext cx="8712968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글로벌 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Stable Coin: Libra/Diem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5383819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520655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Issues and What’s Next?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2" name="직사각형 1"/>
          <p:cNvSpPr>
            <a:spLocks/>
          </p:cNvSpPr>
          <p:nvPr/>
        </p:nvSpPr>
        <p:spPr>
          <a:xfrm>
            <a:off x="1223814" y="6093296"/>
            <a:ext cx="7596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966FF"/>
                </a:solidFill>
                <a:effectLst/>
                <a:uLnTx/>
                <a:uFillTx/>
                <a:latin typeface="Arial"/>
                <a:ea typeface="바탕체" pitchFamily="17" charset="-127"/>
                <a:cs typeface="+mn-cs"/>
                <a:hlinkClick r:id="rId3"/>
              </a:rPr>
              <a:t>https://www.youtube.com/watch?v=vPu4kn5GN5M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966FF"/>
                </a:solidFill>
                <a:effectLst/>
                <a:uLnTx/>
                <a:uFillTx/>
                <a:latin typeface="Arial"/>
                <a:ea typeface="바탕체" pitchFamily="17" charset="-127"/>
                <a:cs typeface="+mn-cs"/>
              </a:rPr>
              <a:t> 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9966FF"/>
              </a:solidFill>
              <a:effectLst/>
              <a:uLnTx/>
              <a:uFillTx/>
              <a:latin typeface="Arial"/>
              <a:ea typeface="바탕체" pitchFamily="17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440094"/>
            <a:ext cx="8272017" cy="4641132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BABD8F4C-2CCB-43EC-B8E2-D539F5E66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188640"/>
            <a:ext cx="8712968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글로벌 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Stable Coin: Libra/Diem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450126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6438" y="1636713"/>
            <a:ext cx="7904162" cy="2659062"/>
          </a:xfrm>
        </p:spPr>
        <p:txBody>
          <a:bodyPr/>
          <a:lstStyle/>
          <a:p>
            <a:pPr algn="ctr">
              <a:lnSpc>
                <a:spcPct val="250000"/>
              </a:lnSpc>
              <a:buFontTx/>
              <a:buNone/>
            </a:pPr>
            <a:endParaRPr lang="ko-KR" altLang="ko-KR" sz="3600" dirty="0">
              <a:uFillTx/>
            </a:endParaRPr>
          </a:p>
          <a:p>
            <a:pPr algn="ctr">
              <a:lnSpc>
                <a:spcPct val="250000"/>
              </a:lnSpc>
              <a:buFontTx/>
              <a:buNone/>
            </a:pPr>
            <a:endParaRPr lang="ko-KR" altLang="ko-KR" dirty="0">
              <a:uFillTx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F262E6-3BEA-491B-9363-040A7645B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6"/>
            <a:ext cx="8556069" cy="36724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116276-06AD-4655-A492-A7B4E7932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188640"/>
            <a:ext cx="8712968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글로벌 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Stable Coin: Libra/Diem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7811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6438" y="1636713"/>
            <a:ext cx="7904162" cy="2659062"/>
          </a:xfrm>
        </p:spPr>
        <p:txBody>
          <a:bodyPr/>
          <a:lstStyle/>
          <a:p>
            <a:pPr algn="ctr">
              <a:lnSpc>
                <a:spcPct val="250000"/>
              </a:lnSpc>
              <a:buFontTx/>
              <a:buNone/>
            </a:pPr>
            <a:endParaRPr lang="ko-KR" altLang="ko-KR" sz="3600" dirty="0">
              <a:uFillTx/>
            </a:endParaRPr>
          </a:p>
          <a:p>
            <a:pPr algn="ctr">
              <a:lnSpc>
                <a:spcPct val="250000"/>
              </a:lnSpc>
              <a:buFontTx/>
              <a:buNone/>
            </a:pPr>
            <a:endParaRPr lang="ko-KR" altLang="ko-KR" dirty="0">
              <a:uFillTx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274E5E-1833-4A74-9E5E-7CCF14DA6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45" y="836712"/>
            <a:ext cx="8419301" cy="58326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75DF98-DAC5-43EC-9ED8-8CAB2D77C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188640"/>
            <a:ext cx="8712968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글로벌 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Stable Coin: Libra/Diem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019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6438" y="1636713"/>
            <a:ext cx="7904162" cy="2659062"/>
          </a:xfrm>
        </p:spPr>
        <p:txBody>
          <a:bodyPr/>
          <a:lstStyle/>
          <a:p>
            <a:pPr algn="ctr">
              <a:lnSpc>
                <a:spcPct val="250000"/>
              </a:lnSpc>
              <a:buFontTx/>
              <a:buNone/>
            </a:pPr>
            <a:endParaRPr lang="ko-KR" altLang="ko-KR" sz="3600" dirty="0">
              <a:uFillTx/>
            </a:endParaRPr>
          </a:p>
          <a:p>
            <a:pPr algn="ctr">
              <a:lnSpc>
                <a:spcPct val="250000"/>
              </a:lnSpc>
              <a:buFontTx/>
              <a:buNone/>
            </a:pPr>
            <a:endParaRPr lang="ko-KR" altLang="ko-KR" dirty="0">
              <a:uFillTx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8B50FB-DEBE-4746-AD66-D984538B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24744"/>
            <a:ext cx="8640960" cy="1600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DC1CCB-B455-468F-93B6-1E10E856E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188640"/>
            <a:ext cx="8712968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글로벌 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Stable Coin: Libra/Diem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6470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1223814" y="6093296"/>
            <a:ext cx="7596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rgbClr val="9966FF"/>
                </a:solidFill>
                <a:latin typeface="Arial"/>
                <a:hlinkClick r:id="rId3"/>
              </a:rPr>
              <a:t>https://www.youtube.com/watch?v=YIV2yYmN2CY 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9966FF"/>
              </a:solidFill>
              <a:effectLst/>
              <a:uLnTx/>
              <a:uFillTx/>
              <a:latin typeface="Arial"/>
              <a:ea typeface="바탕체" pitchFamily="17" charset="-127"/>
              <a:cs typeface="+mn-cs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ABD8F4C-2CCB-43EC-B8E2-D539F5E66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188640"/>
            <a:ext cx="8712968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글로벌 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Stable Coin: Libra/Diem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B34163-F42B-47A9-8BBB-2C84C8813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54" y="1124744"/>
            <a:ext cx="8333710" cy="468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30976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Line 3"/>
          <p:cNvSpPr>
            <a:spLocks noChangeShapeType="1"/>
          </p:cNvSpPr>
          <p:nvPr/>
        </p:nvSpPr>
        <p:spPr bwMode="auto">
          <a:xfrm flipV="1">
            <a:off x="611560" y="1297336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7544" y="776204"/>
            <a:ext cx="8208912" cy="36815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lang="en-US" altLang="ko-KR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Diem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</a:p>
          <a:p>
            <a:pPr marL="252000" marR="0" lvl="0" indent="-2520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리브라</a:t>
            </a:r>
            <a:r>
              <a:rPr kumimoji="0" lang="ko-KR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계획은 즉각 미국</a:t>
            </a:r>
            <a:r>
              <a:rPr kumimoji="0" lang="en-US" altLang="ko-KR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 </a:t>
            </a:r>
            <a:r>
              <a:rPr kumimoji="0" lang="ko-KR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유럽연합 정부의 반발과 비판에 직면함</a:t>
            </a:r>
            <a:endParaRPr kumimoji="0" lang="en-US" altLang="ko-KR" sz="2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  <a:p>
            <a:pPr marL="252000" marR="0" lvl="0" indent="-2520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결국 </a:t>
            </a:r>
            <a:r>
              <a:rPr kumimoji="0" lang="en-US" altLang="ko-KR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Libra</a:t>
            </a:r>
            <a:r>
              <a:rPr kumimoji="0" lang="ko-KR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협회는 </a:t>
            </a:r>
            <a:r>
              <a:rPr kumimoji="0" lang="en-US" altLang="ko-KR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2020</a:t>
            </a:r>
            <a:r>
              <a:rPr kumimoji="0" lang="ko-KR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년 </a:t>
            </a:r>
            <a:r>
              <a:rPr kumimoji="0" lang="en-US" altLang="ko-KR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4</a:t>
            </a:r>
            <a:r>
              <a:rPr kumimoji="0" lang="ko-KR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월 기존 계획을 대거 수정한 후 그해 </a:t>
            </a:r>
            <a:r>
              <a:rPr kumimoji="0" lang="en-US" altLang="ko-KR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12</a:t>
            </a:r>
            <a:r>
              <a:rPr kumimoji="0" lang="ko-KR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월 협회 명칭도 </a:t>
            </a:r>
            <a:r>
              <a:rPr kumimoji="0" lang="en-US" altLang="ko-KR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Diem</a:t>
            </a:r>
            <a:r>
              <a:rPr kumimoji="0" lang="ko-KR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협회로 변경</a:t>
            </a:r>
            <a:endParaRPr kumimoji="0" lang="en-US" altLang="ko-KR" sz="2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  <a:p>
            <a:pPr marL="252000" marR="0" lvl="0" indent="-2520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그러나 </a:t>
            </a:r>
            <a:r>
              <a:rPr kumimoji="0" lang="en-US" altLang="ko-KR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Libra</a:t>
            </a:r>
            <a:r>
              <a:rPr kumimoji="0" lang="ko-KR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의 출현은 중앙은행의 존재와 역할에 대한 도전이었고</a:t>
            </a:r>
            <a:r>
              <a:rPr kumimoji="0" lang="en-US" altLang="ko-KR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 </a:t>
            </a:r>
            <a:r>
              <a:rPr kumimoji="0" lang="ko-KR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각국 중앙은행이 </a:t>
            </a:r>
            <a:r>
              <a:rPr kumimoji="0" lang="en-US" altLang="ko-KR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CBDC </a:t>
            </a:r>
            <a:r>
              <a:rPr kumimoji="0" lang="ko-KR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개발에 박차를 가하는 계기가 됨</a:t>
            </a:r>
            <a:endParaRPr kumimoji="0" lang="en-US" altLang="ko-KR" sz="2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C416F1-5D87-4859-8AFD-50023219E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636577"/>
            <a:ext cx="2772221" cy="18481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444F06-C40B-4CF5-A660-20FFD6EDA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322521"/>
            <a:ext cx="2541085" cy="24762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BA2068-FD3F-49F1-8AC5-07992D7C9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457724"/>
            <a:ext cx="3000850" cy="2211635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8FF1969C-AC7D-4AEF-B3A4-001CC82AA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188640"/>
            <a:ext cx="8712968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2.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글로벌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Stable Coin: Libra/Diem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5556648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6438" y="1636713"/>
            <a:ext cx="7904162" cy="2659062"/>
          </a:xfrm>
        </p:spPr>
        <p:txBody>
          <a:bodyPr/>
          <a:lstStyle/>
          <a:p>
            <a:pPr algn="ctr">
              <a:lnSpc>
                <a:spcPct val="250000"/>
              </a:lnSpc>
              <a:buFontTx/>
              <a:buNone/>
            </a:pPr>
            <a:endParaRPr lang="ko-KR" altLang="ko-KR" sz="3600" dirty="0">
              <a:uFillTx/>
            </a:endParaRPr>
          </a:p>
          <a:p>
            <a:pPr algn="ctr">
              <a:lnSpc>
                <a:spcPct val="250000"/>
              </a:lnSpc>
              <a:buFontTx/>
              <a:buNone/>
            </a:pPr>
            <a:endParaRPr lang="ko-KR" altLang="ko-KR" dirty="0">
              <a:uFillTx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title"/>
          </p:nvPr>
        </p:nvSpPr>
        <p:spPr>
          <a:xfrm>
            <a:off x="1223890" y="971370"/>
            <a:ext cx="6613990" cy="4832734"/>
          </a:xfrm>
          <a:ln>
            <a:noFill/>
          </a:ln>
        </p:spPr>
        <p:txBody>
          <a:bodyPr lIns="92075" tIns="46038" rIns="92075" bIns="46038" anchor="ctr"/>
          <a:lstStyle/>
          <a:p>
            <a:pPr>
              <a:lnSpc>
                <a:spcPct val="100000"/>
              </a:lnSpc>
              <a:defRPr>
                <a:uFillTx/>
              </a:defRPr>
            </a:pPr>
            <a: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</a:t>
            </a:r>
            <a: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Stable Coin</a:t>
            </a:r>
            <a:b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ko-KR" altLang="en-US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(1) Stable Coin </a:t>
            </a:r>
            <a:r>
              <a:rPr lang="ko-KR" altLang="en-US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이란</a:t>
            </a:r>
            <a: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</a:t>
            </a:r>
            <a:r>
              <a:rPr lang="ko-KR" altLang="en-US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b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</a:t>
            </a:r>
            <a:r>
              <a:rPr lang="ko-KR" altLang="en-US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(2) </a:t>
            </a:r>
            <a:r>
              <a:rPr lang="ko-KR" altLang="en-US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글로벌 </a:t>
            </a:r>
            <a: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Stable Coin: Libra/Diem</a:t>
            </a:r>
            <a: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b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br>
              <a:rPr lang="en-US" altLang="ko-KR" sz="2800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800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sz="2800" dirty="0" err="1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이더리움</a:t>
            </a:r>
            <a:r>
              <a:rPr lang="en-US" altLang="ko-KR" sz="2800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(Ethereum)</a:t>
            </a:r>
            <a:br>
              <a:rPr lang="en-US" altLang="ko-KR" sz="2800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</a:t>
            </a:r>
            <a:r>
              <a:rPr lang="en-US" altLang="ko-KR" sz="28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(1) </a:t>
            </a:r>
            <a:r>
              <a:rPr lang="ko-KR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블록체인 </a:t>
            </a:r>
            <a:r>
              <a:rPr lang="en-US" altLang="ko-KR" sz="28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2.0</a:t>
            </a:r>
            <a:r>
              <a:rPr lang="ko-KR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대표 기술</a:t>
            </a:r>
            <a:r>
              <a:rPr lang="en-US" altLang="ko-KR" sz="28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280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이더리움</a:t>
            </a:r>
            <a:r>
              <a:rPr lang="ko-KR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br>
              <a:rPr lang="en-US" altLang="ko-KR" sz="28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8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(2) </a:t>
            </a:r>
            <a:r>
              <a:rPr lang="ko-KR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스마트 계약</a:t>
            </a:r>
            <a:br>
              <a:rPr lang="en-US" altLang="ko-KR" sz="28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</a:t>
            </a:r>
            <a:r>
              <a:rPr lang="en-US" altLang="ko-KR" sz="28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(3)</a:t>
            </a:r>
            <a:r>
              <a:rPr lang="ko-KR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스마트 계약 사례 및 전망 </a:t>
            </a:r>
            <a:br>
              <a:rPr lang="en-US" altLang="ko-KR" sz="28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8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(4) </a:t>
            </a:r>
            <a:r>
              <a:rPr lang="ko-KR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스마트 계약의 필수적 역할과 이슈 </a:t>
            </a:r>
            <a:br>
              <a:rPr lang="en-US" altLang="ko-KR" sz="28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br>
              <a:rPr lang="en-US" altLang="ko-KR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endParaRPr lang="ko-KR" altLang="ko-KR" sz="2800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4247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6097567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/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(1)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블록체인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2.0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의 대표 기술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: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이더리움</a:t>
            </a:r>
            <a:endParaRPr lang="en-US" altLang="ko-KR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바탕체" pitchFamily="17" charset="-127"/>
            </a:endParaRPr>
          </a:p>
          <a:p>
            <a:pPr lvl="0">
              <a:lnSpc>
                <a:spcPct val="100000"/>
              </a:lnSpc>
              <a:buClr>
                <a:srgbClr val="9966FF"/>
              </a:buClr>
              <a:defRPr/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암호화폐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(e.g., Bitcoin)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의 발행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·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유통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·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거래가 주기능이었던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블록체인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1.0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은 기존의 한계를 극복하고 다양한 영역으로의 확장을 목표로 하는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블록체인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2.0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으로 진화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‧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발전</a:t>
            </a:r>
            <a:endParaRPr lang="en-US" altLang="ko-KR" sz="2400" dirty="0">
              <a:solidFill>
                <a:srgbClr val="3366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바탕체" pitchFamily="17" charset="-127"/>
            </a:endParaRPr>
          </a:p>
          <a:p>
            <a:pPr lvl="0">
              <a:lnSpc>
                <a:spcPct val="100000"/>
              </a:lnSpc>
              <a:buClr>
                <a:srgbClr val="9966FF"/>
              </a:buClr>
              <a:defRPr/>
            </a:pPr>
            <a:endParaRPr lang="en-US" altLang="ko-KR" sz="2400" dirty="0">
              <a:solidFill>
                <a:srgbClr val="3366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바탕체" pitchFamily="17" charset="-127"/>
            </a:endParaRPr>
          </a:p>
          <a:p>
            <a:pPr lvl="0">
              <a:lnSpc>
                <a:spcPct val="100000"/>
              </a:lnSpc>
              <a:buClr>
                <a:srgbClr val="9966FF"/>
              </a:buClr>
              <a:defRPr/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블록체인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2.0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의 대표 기술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=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이더리움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(</a:t>
            </a:r>
            <a:r>
              <a:rPr lang="en-US" altLang="ko-KR" sz="2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Ethereum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)</a:t>
            </a:r>
          </a:p>
          <a:p>
            <a:pPr lvl="0">
              <a:lnSpc>
                <a:spcPct val="100000"/>
              </a:lnSpc>
              <a:buClr>
                <a:srgbClr val="9966FF"/>
              </a:buClr>
              <a:defRPr/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바탕체" pitchFamily="17" charset="-127"/>
            </a:endParaRPr>
          </a:p>
          <a:p>
            <a:pPr lvl="0">
              <a:lnSpc>
                <a:spcPct val="100000"/>
              </a:lnSpc>
              <a:buClr>
                <a:srgbClr val="9966FF"/>
              </a:buClr>
              <a:defRPr/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바탕체" pitchFamily="17" charset="-127"/>
            </a:endParaRPr>
          </a:p>
          <a:p>
            <a:pPr marL="0" lvl="0" indent="0" defTabSz="36000">
              <a:lnSpc>
                <a:spcPct val="100000"/>
              </a:lnSpc>
              <a:buClr>
                <a:srgbClr val="9966FF"/>
              </a:buClr>
              <a:buNone/>
              <a:defRPr/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-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암호화폐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+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비트코인의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거래 스크립트를 다양한 형태로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																							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프로그램 가능하게 만든 스마트계약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(Smart Contract)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을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																					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구현</a:t>
            </a:r>
            <a:endParaRPr lang="en-US" altLang="ko-KR" sz="2400" dirty="0">
              <a:solidFill>
                <a:srgbClr val="3366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바탕체" pitchFamily="17" charset="-127"/>
            </a:endParaRPr>
          </a:p>
          <a:p>
            <a:pPr marL="0" lvl="0" indent="0" defTabSz="36000">
              <a:lnSpc>
                <a:spcPct val="100000"/>
              </a:lnSpc>
              <a:buClr>
                <a:srgbClr val="9966FF"/>
              </a:buClr>
              <a:buNone/>
              <a:defRPr/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블록체인 기반 위에서 부동산 계약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,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온라인 투표 등 다양한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												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분산 어플리케이션을 개발하고 구동할 수 있는 플랫폼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으로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							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확장됨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573016"/>
            <a:ext cx="2449554" cy="75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07037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Stable Coin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이란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?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67" y="1196752"/>
            <a:ext cx="7594449" cy="4885193"/>
          </a:xfrm>
          <a:prstGeom prst="rect">
            <a:avLst/>
          </a:prstGeom>
        </p:spPr>
      </p:pic>
      <p:sp>
        <p:nvSpPr>
          <p:cNvPr id="3" name="직사각형 2"/>
          <p:cNvSpPr>
            <a:spLocks/>
          </p:cNvSpPr>
          <p:nvPr/>
        </p:nvSpPr>
        <p:spPr>
          <a:xfrm>
            <a:off x="3960440" y="6505599"/>
            <a:ext cx="68042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: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 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4464075" y="647708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  <a:hlinkClick r:id="rId3"/>
              </a:rPr>
              <a:t>https://verticalplatform.kr/archives/10274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378845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3290644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Clr>
                <a:srgbClr val="9966FF"/>
              </a:buClr>
              <a:buNone/>
              <a:defRPr/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(1)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블록체인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2.0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의 대표 기술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: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이더리움</a:t>
            </a:r>
            <a:endParaRPr lang="en-US" altLang="ko-KR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바탕체" pitchFamily="17" charset="-127"/>
            </a:endParaRPr>
          </a:p>
          <a:p>
            <a:pPr lvl="0">
              <a:lnSpc>
                <a:spcPct val="100000"/>
              </a:lnSpc>
              <a:buClr>
                <a:srgbClr val="9966FF"/>
              </a:buClr>
              <a:defRPr/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기존 비트코인보다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진보된 속성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:</a:t>
            </a:r>
          </a:p>
          <a:p>
            <a:pPr marL="0" lvl="0" indent="0" defTabSz="36000">
              <a:lnSpc>
                <a:spcPct val="100000"/>
              </a:lnSpc>
              <a:buClr>
                <a:srgbClr val="9966FF"/>
              </a:buClr>
              <a:buNone/>
              <a:defRPr/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플랫폼을 통한 응용성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(</a:t>
            </a:r>
            <a:r>
              <a:rPr lang="en-US" altLang="ko-KR" sz="2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DApps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on platform)</a:t>
            </a:r>
          </a:p>
          <a:p>
            <a:pPr marL="0" lvl="0" indent="0" defTabSz="36000">
              <a:lnSpc>
                <a:spcPct val="100000"/>
              </a:lnSpc>
              <a:buClr>
                <a:srgbClr val="9966FF"/>
              </a:buClr>
              <a:buNone/>
              <a:defRPr/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자기강제적 언어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(self-enforcing language)</a:t>
            </a:r>
          </a:p>
          <a:p>
            <a:pPr marL="0" lvl="0" indent="0" defTabSz="36000">
              <a:lnSpc>
                <a:spcPct val="100000"/>
              </a:lnSpc>
              <a:buClr>
                <a:srgbClr val="9966FF"/>
              </a:buClr>
              <a:buNone/>
              <a:defRPr/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튜링완전성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(Turing-completeness,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수학문제를 풀 수 있는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															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프로그래밍 가능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)</a:t>
            </a:r>
          </a:p>
          <a:p>
            <a:pPr marL="0" lvl="0" indent="0" defTabSz="36000">
              <a:lnSpc>
                <a:spcPct val="100000"/>
              </a:lnSpc>
              <a:buClr>
                <a:srgbClr val="9966FF"/>
              </a:buClr>
              <a:buNone/>
              <a:defRPr/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69E2683-5958-44B0-AD2B-9D64E21A1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246252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5358903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Clr>
                <a:srgbClr val="9966FF"/>
              </a:buClr>
              <a:buNone/>
              <a:defRPr/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(1)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블록체인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2.0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의 대표 기술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: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이더리움</a:t>
            </a:r>
            <a:endParaRPr lang="en-US" altLang="ko-KR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/>
            </a:pP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탈중앙화 앱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: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 err="1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DApp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(Decentralized Application)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</a:t>
            </a:r>
            <a:endParaRPr lang="en-US" altLang="ko-KR" sz="2400" dirty="0">
              <a:solidFill>
                <a:srgbClr val="3366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바탕체" pitchFamily="17" charset="-127"/>
            </a:endParaRPr>
          </a:p>
          <a:p>
            <a:pPr marL="0" indent="0" defTabSz="36000">
              <a:lnSpc>
                <a:spcPct val="100000"/>
              </a:lnSpc>
              <a:buClr>
                <a:srgbClr val="9966FF"/>
              </a:buClr>
              <a:buNone/>
              <a:defRPr/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플랫폼화된 블록체인 위에 다양한 어플리케이션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을 구동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																	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시킬 수 있음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바탕체" pitchFamily="17" charset="-127"/>
            </a:endParaRPr>
          </a:p>
          <a:p>
            <a:pPr marL="0" indent="0" defTabSz="36000">
              <a:lnSpc>
                <a:spcPct val="100000"/>
              </a:lnSpc>
              <a:buClr>
                <a:srgbClr val="9966FF"/>
              </a:buClr>
              <a:buNone/>
              <a:defRPr/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다양한 금융상품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(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채권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,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주식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,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파생상품 등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)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을 만들거나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																		     	  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거래하는 것도 가능함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바탕체" pitchFamily="17" charset="-127"/>
            </a:endParaRPr>
          </a:p>
          <a:p>
            <a:pPr marL="0" indent="0" defTabSz="36000">
              <a:lnSpc>
                <a:spcPct val="100000"/>
              </a:lnSpc>
              <a:buClr>
                <a:srgbClr val="9966FF"/>
              </a:buClr>
              <a:buNone/>
              <a:defRPr/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바탕체" pitchFamily="17" charset="-127"/>
            </a:endParaRPr>
          </a:p>
          <a:p>
            <a:pPr defTabSz="36000">
              <a:lnSpc>
                <a:spcPct val="100000"/>
              </a:lnSpc>
              <a:buClr>
                <a:srgbClr val="9966FF"/>
              </a:buClr>
              <a:defRPr/>
            </a:pP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스마트계약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(Smart Contract)</a:t>
            </a:r>
          </a:p>
          <a:p>
            <a:pPr marL="0" lvl="0" indent="0" defTabSz="36000">
              <a:lnSpc>
                <a:spcPct val="100000"/>
              </a:lnSpc>
              <a:buClr>
                <a:srgbClr val="9966FF"/>
              </a:buClr>
              <a:buNone/>
              <a:defRPr/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자기 강제적인 프로그래밍 언어</a:t>
            </a:r>
            <a:r>
              <a:rPr lang="en-US" altLang="ko-KR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(</a:t>
            </a:r>
            <a:r>
              <a:rPr lang="ko-KR" altLang="en-US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실행 코드</a:t>
            </a:r>
            <a:r>
              <a:rPr lang="en-US" altLang="ko-KR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)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들로 작성되기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											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때문에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특정 조건이 달성되면 자동적으로 프로그램이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																										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실행되어 계약이행이 강제됨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</a:t>
            </a:r>
          </a:p>
          <a:p>
            <a:pPr marL="0" lvl="0" indent="0" defTabSz="36000">
              <a:lnSpc>
                <a:spcPct val="100000"/>
              </a:lnSpc>
              <a:buClr>
                <a:srgbClr val="9966FF"/>
              </a:buClr>
              <a:buNone/>
              <a:defRPr/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이는 </a:t>
            </a:r>
            <a:r>
              <a:rPr lang="ko-KR" altLang="en-US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상대를 신뢰할 수 없는 경우의 계약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에 매우 유용함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38B3DB2-1E96-479E-B6FD-9266BEE3A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91650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26"/>
          <a:stretch/>
        </p:blipFill>
        <p:spPr>
          <a:xfrm>
            <a:off x="467544" y="1340768"/>
            <a:ext cx="7993062" cy="53499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7544" y="764704"/>
            <a:ext cx="25795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</a:t>
            </a:r>
            <a:r>
              <a:rPr lang="en-US" altLang="ko-KR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2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)</a:t>
            </a:r>
            <a:r>
              <a:rPr lang="ko-KR" altLang="en-US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스마트 계약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6956" y="6464369"/>
            <a:ext cx="806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이종구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“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금융혁신과 블록체인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Smart Contract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를 중심으로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”,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금융연구회 세미나 발표자료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2019.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12.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21.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39"/>
          <a:stretch/>
        </p:blipFill>
        <p:spPr>
          <a:xfrm>
            <a:off x="467544" y="1934872"/>
            <a:ext cx="7993062" cy="4230432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95FB6A81-BFFB-47B1-A02D-B10E35307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051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6422" y="391477"/>
            <a:ext cx="5929630" cy="8870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Smart contracts: Szabo</a:t>
            </a:r>
            <a:r>
              <a:rPr spc="-20" dirty="0"/>
              <a:t> </a:t>
            </a:r>
            <a:r>
              <a:rPr dirty="0"/>
              <a:t>(1997)</a:t>
            </a:r>
          </a:p>
          <a:p>
            <a:pPr marL="42545">
              <a:lnSpc>
                <a:spcPct val="100000"/>
              </a:lnSpc>
              <a:spcBef>
                <a:spcPts val="60"/>
              </a:spcBef>
            </a:pPr>
            <a:r>
              <a:rPr sz="2000" b="0" spc="-5" dirty="0">
                <a:latin typeface="Arial"/>
                <a:cs typeface="Arial"/>
                <a:hlinkClick r:id="rId2"/>
              </a:rPr>
              <a:t>http://ojphi.org/ojs/index.php/fm/article/view/548/469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2552"/>
            <a:ext cx="3794125" cy="404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“The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basic idea behind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smart contracts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is that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many 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kinds of contractual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clauses  (such as collateral,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bonding,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delineation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of property  rights, etc.) can be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embedded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in the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hardware 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and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software we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deal with,  in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such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a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way as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to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make 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breach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of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contract  expensive. .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.”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57800" y="1752600"/>
            <a:ext cx="2916936" cy="21869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37859" y="4140200"/>
            <a:ext cx="1086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Nick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Szabo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7584" y="6207695"/>
            <a:ext cx="73471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Yermack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D. “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Blockchain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and the Future of Finance -what problems do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blockchains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solve?”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  <a:hlinkClick r:id="rId4"/>
              </a:rPr>
              <a:t>https://research.chicagobooth.edu/stigler/events#lecture-2017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224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33" y="1375617"/>
            <a:ext cx="7987373" cy="503610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7544" y="764704"/>
            <a:ext cx="25795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(2)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스마트 계약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0972" y="6536377"/>
            <a:ext cx="806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이종구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“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금융혁신과 블록체인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Smart Contract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를 중심으로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”,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금융연구회 세미나 발표자료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2019.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12.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21.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895E961-684C-44B0-8D5A-B5BECA2F7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57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0214" y="543877"/>
            <a:ext cx="3161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Smart</a:t>
            </a:r>
            <a:r>
              <a:rPr spc="-50" dirty="0"/>
              <a:t> </a:t>
            </a:r>
            <a:r>
              <a:rPr spc="-5" dirty="0"/>
              <a:t>contracts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549400"/>
            <a:ext cx="3483610" cy="25126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299085" algn="l"/>
                <a:tab pos="29972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Certainty of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performance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  <a:p>
            <a:pPr marL="299085" marR="255270" lvl="0" indent="-286385" algn="l" defTabSz="914400" rtl="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299085" algn="l"/>
                <a:tab pos="29972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Reduced cost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of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dispute 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resolution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  <a:p>
            <a:pPr marL="2990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299085" algn="l"/>
                <a:tab pos="29972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Reduced transaction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costs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  <a:p>
            <a:pPr marL="299085" marR="5080" lvl="0" indent="-286385" algn="l" defTabSz="914400" rtl="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299085" algn="l"/>
                <a:tab pos="29972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Eliminate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need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for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trusted  third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party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10200" y="1676400"/>
            <a:ext cx="1685544" cy="3043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2740" y="4826000"/>
            <a:ext cx="32404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Performance is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automatic;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costs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of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dispute resolution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are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non-existent.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7584" y="6207695"/>
            <a:ext cx="73471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Yermack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D. “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Blockchain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and the Future of Finance -what problems do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blockchains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solve?”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  <a:hlinkClick r:id="rId3"/>
              </a:rPr>
              <a:t>https://research.chicagobooth.edu/stigler/events#lecture-2017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593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212"/>
            <a:ext cx="7993062" cy="509761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7544" y="764704"/>
            <a:ext cx="25795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(2)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스마트 계약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4948" y="6536377"/>
            <a:ext cx="806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이종구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“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금융혁신과 블록체인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Smart Contract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를 중심으로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”,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금융연구회 세미나 발표자료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2019.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12.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21.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637249B-D9EC-4189-8C49-8368D226E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7297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7776" y="543877"/>
            <a:ext cx="2966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Vitalik</a:t>
            </a:r>
            <a:r>
              <a:rPr spc="-50" dirty="0"/>
              <a:t> </a:t>
            </a:r>
            <a:r>
              <a:rPr spc="-5" dirty="0"/>
              <a:t>Buterin</a:t>
            </a:r>
          </a:p>
        </p:txBody>
      </p:sp>
      <p:sp>
        <p:nvSpPr>
          <p:cNvPr id="3" name="object 3"/>
          <p:cNvSpPr/>
          <p:nvPr/>
        </p:nvSpPr>
        <p:spPr>
          <a:xfrm>
            <a:off x="762000" y="1600200"/>
            <a:ext cx="7623048" cy="4288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27584" y="6207695"/>
            <a:ext cx="73471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Yermack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D. “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Blockchain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and the Future of Finance -what problems do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blockchains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solve?”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  <a:hlinkClick r:id="rId3"/>
              </a:rPr>
              <a:t>https://research.chicagobooth.edu/stigler/events#lecture-2017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4390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1337909"/>
            <a:ext cx="7993063" cy="445871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67544" y="764704"/>
            <a:ext cx="25795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(2)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스마트 계약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6956" y="6536377"/>
            <a:ext cx="806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이종구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“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금융혁신과 블록체인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Smart Contract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를 중심으로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”,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금융연구회 세미나 발표자료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2019.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12.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21.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2C5D5E9-1EBA-4683-8BE0-18565A7A0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998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1340768"/>
            <a:ext cx="8003408" cy="505122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67544" y="764704"/>
            <a:ext cx="25795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(2)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스마트 계약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0972" y="6536377"/>
            <a:ext cx="806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이종구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“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금융혁신과 블록체인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Smart Contract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를 중심으로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”,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금융연구회 세미나 발표자료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2019.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12.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21.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87BB46D-C022-4175-873E-4DBEDFED4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708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1045423"/>
            <a:ext cx="8424862" cy="4928016"/>
          </a:xfrm>
        </p:spPr>
        <p:txBody>
          <a:bodyPr/>
          <a:lstStyle/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기존의 화폐 또는 실물자산과 연동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시켜 가격 안정성을 보장하는 암호화폐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Why Stable Coin?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암호화폐의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시세 변동 문제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가 해결된다면 기존의 금융서비스에 암호화폐를 사용할 수 있고 빠르고 저렴한 수수료로 해외 송금도 가능하기 때문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3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가지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로 구분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: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법정화폐 담보형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(Fiat-Collateralized </a:t>
            </a:r>
            <a:r>
              <a:rPr lang="en-US" altLang="ko-KR" sz="240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Stablecoin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암호자산 담보형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(Crypto-Collateralized </a:t>
            </a:r>
            <a:r>
              <a:rPr lang="en-US" altLang="ko-KR" sz="240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Stablecoin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)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무담보형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(Non-Collateralized </a:t>
            </a:r>
            <a:r>
              <a:rPr lang="en-US" altLang="ko-KR" sz="240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Stablecoin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)</a:t>
            </a: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3960440" y="6505599"/>
            <a:ext cx="68042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: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 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4464075" y="647708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  <a:hlinkClick r:id="rId2"/>
              </a:rPr>
              <a:t>https://verticalplatform.kr/archives/10274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Stable Coin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이란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?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5789988"/>
      </p:ext>
    </p:extLst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52" y="1287933"/>
            <a:ext cx="7989654" cy="521301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7544" y="764704"/>
            <a:ext cx="25795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(2)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스마트 계약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6956" y="6536377"/>
            <a:ext cx="806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이종구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“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금융혁신과 블록체인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Smart Contract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를 중심으로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”,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금융연구회 세미나 발표자료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2019.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12.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21.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8ED8E3E-C353-4B77-9834-D8E2B971E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752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9715" marR="5080" indent="-134429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 simple example </a:t>
            </a:r>
            <a:r>
              <a:rPr dirty="0"/>
              <a:t>of </a:t>
            </a:r>
            <a:r>
              <a:rPr spc="-5" dirty="0"/>
              <a:t>smart</a:t>
            </a:r>
            <a:r>
              <a:rPr spc="-180" dirty="0"/>
              <a:t> </a:t>
            </a:r>
            <a:r>
              <a:rPr spc="-5" dirty="0"/>
              <a:t>contracts:  </a:t>
            </a:r>
            <a:r>
              <a:rPr spc="-15" dirty="0"/>
              <a:t>Secured </a:t>
            </a:r>
            <a:r>
              <a:rPr spc="-5" dirty="0"/>
              <a:t>corporate</a:t>
            </a:r>
            <a:r>
              <a:rPr spc="15" dirty="0"/>
              <a:t> </a:t>
            </a:r>
            <a:r>
              <a:rPr spc="-5" dirty="0"/>
              <a:t>debt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2552"/>
            <a:ext cx="6149340" cy="4417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Collateral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conveyed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automatically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upon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default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Times New Roman"/>
              <a:buChar char="•"/>
              <a:tabLst/>
              <a:defRPr/>
            </a:pPr>
            <a:endParaRPr kumimoji="0" sz="3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Restrictive covenants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no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longer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necessary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Times New Roman"/>
              <a:buChar char="•"/>
              <a:tabLst/>
              <a:defRPr/>
            </a:pPr>
            <a:endParaRPr kumimoji="0" sz="3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Financial distress resolved </a:t>
            </a:r>
            <a:r>
              <a:rPr kumimoji="0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ex ante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by</a:t>
            </a:r>
            <a:r>
              <a:rPr kumimoji="0" sz="24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contract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Times New Roman"/>
              <a:buChar char="•"/>
              <a:tabLst/>
              <a:defRPr/>
            </a:pPr>
            <a:endParaRPr kumimoji="0" sz="3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Cost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of debt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should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drop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756285" algn="l"/>
                <a:tab pos="75692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Certainty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of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performance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  <a:p>
            <a:pPr marL="11557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155065" algn="l"/>
                <a:tab pos="11557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Less moral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hazard of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“strategic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default”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  <a:p>
            <a:pPr marL="11557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155065" algn="l"/>
                <a:tab pos="115570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Less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adverse selection by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untrustworthy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borrowers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Tx/>
              <a:buSzTx/>
              <a:buFontTx/>
              <a:buChar char="–"/>
              <a:tabLst>
                <a:tab pos="756285" algn="l"/>
                <a:tab pos="75692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Zero enforcement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costs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27584" y="6351711"/>
            <a:ext cx="73471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Yermack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D. “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Blockchain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and the Future of Finance -what problems do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blockchains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solve?”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  <a:hlinkClick r:id="rId2"/>
              </a:rPr>
              <a:t>https://research.chicagobooth.edu/stigler/events#lecture-2017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2714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37930"/>
            <a:ext cx="7993062" cy="516558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67544" y="764704"/>
            <a:ext cx="46442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(3)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스마트 계약 사례 및 전망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60" y="6536377"/>
            <a:ext cx="806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이종구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“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금융혁신과 블록체인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Smart Contract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를 중심으로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”,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금융연구회 세미나 발표자료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2019.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12.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21.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E278F06-7513-46F8-A8CC-2689AF32E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8659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0" y="1280830"/>
            <a:ext cx="7991916" cy="509195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7544" y="764704"/>
            <a:ext cx="46442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</a:t>
            </a:r>
            <a:r>
              <a:rPr lang="en-US" altLang="ko-KR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3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)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스마트 계약 사례 및 전망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8964" y="6464369"/>
            <a:ext cx="806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이종구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“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금융혁신과 블록체인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Smart Contract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를 중심으로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”,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금융연구회 세미나 발표자료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2019.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12.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21.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CB8EC69-6E8F-4DBD-AB66-D82DE9E24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225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1298355"/>
            <a:ext cx="8003407" cy="529899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67544" y="764704"/>
            <a:ext cx="46442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</a:t>
            </a:r>
            <a:r>
              <a:rPr lang="en-US" altLang="ko-KR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3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)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스마트 계약 사례 및 전망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02980" y="6608385"/>
            <a:ext cx="806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이종구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“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금융혁신과 블록체인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Smart Contract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를 중심으로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”,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금융연구회 세미나 발표자료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2019.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12.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21.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179D320-3B6A-43F3-AEE1-0EE725E7E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251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우리나라의 금융시장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1.4.3 </a:t>
            </a:r>
            <a:r>
              <a:rPr lang="ko-KR" altLang="en-US" dirty="0" err="1"/>
              <a:t>스왑</a:t>
            </a:r>
            <a:endParaRPr lang="en-US" altLang="ko-KR" dirty="0"/>
          </a:p>
          <a:p>
            <a:endParaRPr lang="en-US" altLang="ko-KR" sz="700" dirty="0"/>
          </a:p>
          <a:p>
            <a:pPr lvl="1"/>
            <a:r>
              <a:rPr lang="ko-KR" altLang="en-US" dirty="0" err="1">
                <a:solidFill>
                  <a:srgbClr val="C00000"/>
                </a:solidFill>
              </a:rPr>
              <a:t>스왑</a:t>
            </a:r>
            <a:r>
              <a:rPr lang="en-US" altLang="ko-KR" dirty="0">
                <a:solidFill>
                  <a:srgbClr val="C00000"/>
                </a:solidFill>
              </a:rPr>
              <a:t>(swap)</a:t>
            </a:r>
            <a:r>
              <a:rPr lang="ko-KR" altLang="en-US" dirty="0"/>
              <a:t>은 두 거래당사자가 미리 </a:t>
            </a:r>
            <a:r>
              <a:rPr lang="ko-KR" altLang="en-US" dirty="0">
                <a:solidFill>
                  <a:srgbClr val="0070C0"/>
                </a:solidFill>
              </a:rPr>
              <a:t>약정한 방식에 따라  미래의 일정 시점에 현금흐름을 교환</a:t>
            </a:r>
            <a:r>
              <a:rPr lang="ko-KR" altLang="en-US" dirty="0"/>
              <a:t>하기로 하는 계약이다</a:t>
            </a:r>
            <a:r>
              <a:rPr lang="en-US" altLang="ko-KR" dirty="0"/>
              <a:t>.</a:t>
            </a:r>
          </a:p>
          <a:p>
            <a:pPr lvl="1"/>
            <a:endParaRPr lang="en-US" altLang="ko-KR" sz="800" dirty="0"/>
          </a:p>
          <a:p>
            <a:pPr lvl="2"/>
            <a:r>
              <a:rPr lang="ko-KR" altLang="en-US" dirty="0" err="1"/>
              <a:t>스왑거래는</a:t>
            </a:r>
            <a:r>
              <a:rPr lang="ko-KR" altLang="en-US" dirty="0"/>
              <a:t> 크게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금리스왑</a:t>
            </a:r>
            <a:r>
              <a:rPr lang="ko-KR" altLang="en-US" dirty="0" err="1"/>
              <a:t>과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통화스왑</a:t>
            </a:r>
            <a:r>
              <a:rPr lang="ko-KR" altLang="en-US" dirty="0" err="1"/>
              <a:t>으로</a:t>
            </a:r>
            <a:r>
              <a:rPr lang="ko-KR" altLang="en-US" dirty="0"/>
              <a:t> 구분된다</a:t>
            </a:r>
            <a:r>
              <a:rPr lang="en-US" altLang="ko-KR" dirty="0"/>
              <a:t>.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sz="200" dirty="0"/>
          </a:p>
          <a:p>
            <a:pPr lvl="2"/>
            <a:r>
              <a:rPr lang="ko-KR" altLang="en-US" dirty="0"/>
              <a:t>두 거래당사자가 </a:t>
            </a:r>
            <a:r>
              <a:rPr lang="ko-KR" altLang="en-US" dirty="0" err="1"/>
              <a:t>스왑</a:t>
            </a:r>
            <a:r>
              <a:rPr lang="ko-KR" altLang="en-US" dirty="0"/>
              <a:t> 만기까지의 기간 동안 정기적으로   </a:t>
            </a:r>
            <a:r>
              <a:rPr lang="ko-KR" altLang="en-US" dirty="0">
                <a:solidFill>
                  <a:srgbClr val="3366FF"/>
                </a:solidFill>
              </a:rPr>
              <a:t>일정 원금</a:t>
            </a:r>
            <a:r>
              <a:rPr lang="ko-KR" altLang="en-US" dirty="0"/>
              <a:t>에 대하여 </a:t>
            </a:r>
            <a:r>
              <a:rPr lang="ko-KR" altLang="en-US" dirty="0">
                <a:solidFill>
                  <a:srgbClr val="3366FF"/>
                </a:solidFill>
              </a:rPr>
              <a:t>고정금리 이자와 변동금리 이자를 서로 교환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기업 간의 신용도 차이와 재무환경의 차이로 인해 각각의  기업은 서로 다른 거래조건을 가지고 있다</a:t>
            </a:r>
            <a:r>
              <a:rPr lang="en-US" altLang="ko-KR" dirty="0"/>
              <a:t>. </a:t>
            </a:r>
            <a:r>
              <a:rPr lang="ko-KR" altLang="en-US" dirty="0"/>
              <a:t>이러한 여건    하에서 </a:t>
            </a:r>
            <a:r>
              <a:rPr lang="ko-KR" altLang="en-US" dirty="0" err="1"/>
              <a:t>스왑거래를</a:t>
            </a:r>
            <a:r>
              <a:rPr lang="ko-KR" altLang="en-US" dirty="0"/>
              <a:t> 통해 차입비용을 절감할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1.4 </a:t>
            </a:r>
            <a:r>
              <a:t>파생금융상품시장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428596" y="3286124"/>
            <a:ext cx="1428760" cy="42862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금리스왑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95A217-00A1-46E9-AA66-595A2144E7F1}" type="slidenum">
              <a:rPr kumimoji="0" lang="ko-KR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/ 115</a:t>
            </a:r>
            <a:endParaRPr kumimoji="0" lang="ko-KR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정운찬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• 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김홍범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『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화폐와 금융시장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』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우리나라의 금융시장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2844" y="957267"/>
            <a:ext cx="8858311" cy="5551488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1.4 </a:t>
            </a:r>
            <a:r>
              <a:t>파생금융상품시장</a:t>
            </a:r>
            <a:endParaRPr lang="ko-KR" altLang="en-US" dirty="0"/>
          </a:p>
        </p:txBody>
      </p:sp>
      <p:pic>
        <p:nvPicPr>
          <p:cNvPr id="7" name="내용 개체 틀 8" descr="그림6-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15155" y="3715892"/>
            <a:ext cx="8577325" cy="2737444"/>
          </a:xfrm>
          <a:prstGeom prst="rect">
            <a:avLst/>
          </a:prstGeom>
          <a:ln w="25400" cap="flat" cmpd="sng" algn="ctr">
            <a:noFill/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8" name="그림 7" descr="표6-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53" y="1143646"/>
            <a:ext cx="8858311" cy="242937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95A217-00A1-46E9-AA66-595A2144E7F1}" type="slidenum">
              <a:rPr kumimoji="0" lang="ko-KR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/ 115</a:t>
            </a:r>
            <a:endParaRPr kumimoji="0" lang="ko-KR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정운찬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• 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김홍범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『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화폐와 금융시장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』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우리나라의 금융시장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2237" y="908720"/>
            <a:ext cx="8878919" cy="5638541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err="1"/>
          </a:p>
          <a:p>
            <a:endParaRPr lang="en-US" altLang="ko-KR" dirty="0" err="1"/>
          </a:p>
          <a:p>
            <a:endParaRPr lang="en-US" altLang="ko-KR" dirty="0" err="1"/>
          </a:p>
          <a:p>
            <a:endParaRPr lang="en-US" altLang="ko-KR" dirty="0" err="1"/>
          </a:p>
          <a:p>
            <a:endParaRPr lang="en-US" altLang="ko-KR" dirty="0" err="1"/>
          </a:p>
          <a:p>
            <a:endParaRPr lang="en-US" altLang="ko-KR" dirty="0" err="1"/>
          </a:p>
          <a:p>
            <a:endParaRPr lang="en-US" altLang="ko-KR" dirty="0" err="1"/>
          </a:p>
          <a:p>
            <a:endParaRPr lang="en-US" altLang="ko-KR" dirty="0" err="1"/>
          </a:p>
          <a:p>
            <a:pPr lvl="1"/>
            <a:r>
              <a:rPr lang="ko-KR" altLang="en-US" dirty="0"/>
              <a:t>이러한 </a:t>
            </a:r>
            <a:r>
              <a:rPr lang="ko-KR" altLang="en-US" dirty="0" err="1"/>
              <a:t>스왑거래는</a:t>
            </a:r>
            <a:r>
              <a:rPr lang="ko-KR" altLang="en-US" dirty="0"/>
              <a:t> 고정금리시장과 변동금리시장에서        두 거래당사자에 대한 금리 차이가 다르게 나타나는 시장의 비효율성을 이용하는 일종의 차익거래로 해석할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1.4 </a:t>
            </a:r>
            <a:r>
              <a:t>파생금융상품시장</a:t>
            </a:r>
            <a:endParaRPr lang="ko-KR" altLang="en-US" dirty="0"/>
          </a:p>
        </p:txBody>
      </p:sp>
      <p:pic>
        <p:nvPicPr>
          <p:cNvPr id="7" name="그림 6" descr="표6-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8881" y="908720"/>
            <a:ext cx="8683599" cy="4414405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95A217-00A1-46E9-AA66-595A2144E7F1}" type="slidenum">
              <a:rPr kumimoji="0" lang="ko-KR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+mn-cs"/>
              </a:rPr>
              <a:t> / 115</a:t>
            </a:r>
            <a:endParaRPr kumimoji="0" lang="ko-KR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정운찬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• 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김홍범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『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화폐와 금융시장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』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A82918-E70C-45EF-9579-A71AB2B81A35}"/>
              </a:ext>
            </a:extLst>
          </p:cNvPr>
          <p:cNvSpPr/>
          <p:nvPr/>
        </p:nvSpPr>
        <p:spPr bwMode="auto">
          <a:xfrm>
            <a:off x="377240" y="3963536"/>
            <a:ext cx="8136904" cy="36004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8"/>
          <a:stretch/>
        </p:blipFill>
        <p:spPr>
          <a:xfrm>
            <a:off x="457198" y="1363767"/>
            <a:ext cx="8003407" cy="51615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7544" y="764704"/>
            <a:ext cx="46442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</a:t>
            </a:r>
            <a:r>
              <a:rPr lang="en-US" altLang="ko-KR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3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)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스마트 계약 사례 및 전망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8964" y="6608385"/>
            <a:ext cx="806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이종구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“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금융혁신과 블록체인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Smart Contract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를 중심으로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”,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금융연구회 세미나 발표자료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2019.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12.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21.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D3951B9-69F1-4315-888C-980809C32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4937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1359634"/>
            <a:ext cx="8062881" cy="516571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67544" y="764704"/>
            <a:ext cx="46442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</a:t>
            </a:r>
            <a:r>
              <a:rPr lang="en-US" altLang="ko-KR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3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)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스마트 계약 사례 및 전망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02980" y="6608385"/>
            <a:ext cx="806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이종구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“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금융혁신과 블록체인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Smart Contract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를 중심으로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”,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금융연구회 세미나 발표자료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2019.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12.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21.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18E951F-BCD0-49AA-868A-A7D778871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243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520655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주요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Stable Coin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691506" y="6577607"/>
            <a:ext cx="74890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: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윤성관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,“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스테이블코인 및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CBDC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관련 최근 논의 동향 및 주요 이슈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”,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 한국은행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.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 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544" y="1628800"/>
            <a:ext cx="7993062" cy="4794499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Stable Coin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이란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?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03393" y="116632"/>
            <a:ext cx="1833103" cy="1544286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13" name="Line 3"/>
          <p:cNvSpPr>
            <a:spLocks noChangeShapeType="1"/>
          </p:cNvSpPr>
          <p:nvPr/>
        </p:nvSpPr>
        <p:spPr bwMode="auto">
          <a:xfrm>
            <a:off x="467544" y="1268759"/>
            <a:ext cx="6624736" cy="12071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991904"/>
      </p:ext>
    </p:extLst>
  </p:cSld>
  <p:clrMapOvr>
    <a:masterClrMapping/>
  </p:clrMapOvr>
  <p:transition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54"/>
          <a:stretch/>
        </p:blipFill>
        <p:spPr>
          <a:xfrm>
            <a:off x="467544" y="1331275"/>
            <a:ext cx="7993062" cy="519406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7544" y="764704"/>
            <a:ext cx="46442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</a:t>
            </a:r>
            <a:r>
              <a:rPr lang="en-US" altLang="ko-KR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3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)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스마트 계약 사례 및 전망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0972" y="6608385"/>
            <a:ext cx="806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이종구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“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금융혁신과 블록체인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Smart Contract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를 중심으로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”,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금융연구회 세미나 발표자료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2019.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12.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21.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F33B9C3-8F1F-41A0-A057-54EB3B1EB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6065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1334838"/>
            <a:ext cx="8003407" cy="52272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67544" y="764704"/>
            <a:ext cx="46442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</a:t>
            </a:r>
            <a:r>
              <a:rPr lang="en-US" altLang="ko-KR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3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)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스마트 계약 사례 및 전망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02980" y="6536377"/>
            <a:ext cx="806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이종구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“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금융혁신과 블록체인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Smart Contract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를 중심으로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”,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금융연구회 세미나 발표자료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2019.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12.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21.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9B7E1F9-F221-4A1B-9A4C-89479B410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803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AXA’s </a:t>
            </a:r>
            <a:r>
              <a:rPr spc="-5" dirty="0"/>
              <a:t>smart contract flight</a:t>
            </a:r>
            <a:r>
              <a:rPr spc="70" dirty="0"/>
              <a:t> </a:t>
            </a:r>
            <a:r>
              <a:rPr spc="-5" dirty="0"/>
              <a:t>insurance</a:t>
            </a: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400" spc="-5" dirty="0"/>
              <a:t>September</a:t>
            </a:r>
            <a:r>
              <a:rPr sz="2400" spc="-65" dirty="0"/>
              <a:t> </a:t>
            </a:r>
            <a:r>
              <a:rPr sz="2400" dirty="0"/>
              <a:t>2017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58953" y="1392237"/>
            <a:ext cx="7626094" cy="4959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43608" y="6351711"/>
            <a:ext cx="73471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Yermack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D. “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Blockchain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and the Future of Finance -what problems do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blockchains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solve?”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  <a:hlinkClick r:id="rId3"/>
              </a:rPr>
              <a:t>https://research.chicagobooth.edu/stigler/events#lecture-2017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0471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36" y="1315327"/>
            <a:ext cx="8019370" cy="511064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7544" y="764704"/>
            <a:ext cx="46442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</a:t>
            </a:r>
            <a:r>
              <a:rPr lang="en-US" altLang="ko-KR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3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)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스마트 계약 사례 및 전망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8964" y="6536377"/>
            <a:ext cx="806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이종구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“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금융혁신과 블록체인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Smart Contract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를 중심으로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”,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금융연구회 세미나 발표자료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2019.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12.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21.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15DB5FA-E1E1-4A12-AF88-DCA888B1A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8B924C-0A86-4AA8-B070-FA382914D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74" y="2276872"/>
            <a:ext cx="1580788" cy="5625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AAB248-69E2-491C-847D-3E0216C070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5989" b="8454"/>
          <a:stretch/>
        </p:blipFill>
        <p:spPr>
          <a:xfrm>
            <a:off x="144016" y="3561158"/>
            <a:ext cx="1835696" cy="4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94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1323349"/>
            <a:ext cx="8003407" cy="499019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7544" y="764704"/>
            <a:ext cx="6170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(4)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스마트 계약의 필수적 역할과 이슈 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74988" y="6536377"/>
            <a:ext cx="806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이종구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“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금융혁신과 블록체인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Smart Contract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를 중심으로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”,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금융연구회 세미나 발표자료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2019.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12.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21.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4A1AB7E-061F-43CF-9E2C-6B2F57CCE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58013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1264826"/>
            <a:ext cx="8003407" cy="487282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7544" y="764704"/>
            <a:ext cx="6170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(4)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스마트 계약의 필수적 역할과 이슈 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6996" y="6464369"/>
            <a:ext cx="806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이종구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“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금융혁신과 블록체인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Smart Contract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를 중심으로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”,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금융연구회 세미나 발표자료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2019.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12.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21.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4619613A-D7CD-478F-A5DB-499AA2D3C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129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55069"/>
            <a:ext cx="7993062" cy="488239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7544" y="764704"/>
            <a:ext cx="6170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(4)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스마트 계약의 필수적 역할과 이슈 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6464369"/>
            <a:ext cx="806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이종구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“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금융혁신과 블록체인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Smart Contract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를 중심으로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”,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금융연구회 세미나 발표자료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2019.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12.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21.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CC5AA1F-596F-4DEE-9242-AA937A9BC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42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FCC5AA1F-596F-4DEE-9242-AA937A9BC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8E47A2-17F0-4FDD-A977-DBB990E81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79"/>
          <a:stretch/>
        </p:blipFill>
        <p:spPr>
          <a:xfrm>
            <a:off x="467544" y="2301019"/>
            <a:ext cx="8315325" cy="39362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641F005-C5ED-4BA1-BC68-99D95F61534B}"/>
              </a:ext>
            </a:extLst>
          </p:cNvPr>
          <p:cNvSpPr/>
          <p:nvPr/>
        </p:nvSpPr>
        <p:spPr>
          <a:xfrm>
            <a:off x="5647897" y="6256436"/>
            <a:ext cx="3168352" cy="288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739775">
              <a:buClr>
                <a:srgbClr val="9966FF"/>
              </a:buClr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lang="en-US" altLang="ko-KR" sz="1200" kern="0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https://www.tokenpost.kr/article-84703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19F05B-EE0C-459D-808C-4FB759E9B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40907"/>
            <a:ext cx="5569248" cy="11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845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59634"/>
            <a:ext cx="7993062" cy="496682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67544" y="764704"/>
            <a:ext cx="6170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(4)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스마트 계약의 필수적 역할과 이슈 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6464369"/>
            <a:ext cx="806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이종구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“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금융혁신과 블록체인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Smart Contract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를 중심으로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”,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금융연구회 세미나 발표자료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2019.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12.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21.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3E7C42A-C26F-4699-B46C-91D98ADEC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3811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59634"/>
            <a:ext cx="7993062" cy="504681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7544" y="764704"/>
            <a:ext cx="6170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(4)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스마트 계약의 필수적 역할과 이슈 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0972" y="6464369"/>
            <a:ext cx="806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이종구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“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금융혁신과 블록체인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Smart Contract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를 중심으로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”,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금융연구회 세미나 발표자료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2019.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12.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21.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76304FD-A82B-41FC-A42C-64028D743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99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21513"/>
            <a:ext cx="8424862" cy="3549177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주요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Stable Coin</a:t>
            </a: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법정화폐 담보형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은 특정한 회사 또는 기관이 본인 계좌에 법정 화폐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(ex.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달러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,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파운드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,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프랑 등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)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를 담보로 예치해두고 그 양에 해당하는 토큰을 발행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 defTabSz="36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예를 들어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테더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(Tether, USDT),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트루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USD(true USD, TUSD)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             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경우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1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달러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(USD)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와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1:1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로 환전할 수 있는 토큰 발행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196752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784718"/>
            <a:ext cx="3672979" cy="10889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526" y="4566785"/>
            <a:ext cx="4252992" cy="1240873"/>
          </a:xfrm>
          <a:prstGeom prst="rect">
            <a:avLst/>
          </a:prstGeom>
        </p:spPr>
      </p:pic>
      <p:sp>
        <p:nvSpPr>
          <p:cNvPr id="7" name="직사각형 6"/>
          <p:cNvSpPr>
            <a:spLocks/>
          </p:cNvSpPr>
          <p:nvPr/>
        </p:nvSpPr>
        <p:spPr>
          <a:xfrm>
            <a:off x="3960440" y="6505599"/>
            <a:ext cx="68042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: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 </a:t>
            </a:r>
          </a:p>
        </p:txBody>
      </p:sp>
      <p:sp>
        <p:nvSpPr>
          <p:cNvPr id="9" name="직사각형 8"/>
          <p:cNvSpPr>
            <a:spLocks/>
          </p:cNvSpPr>
          <p:nvPr/>
        </p:nvSpPr>
        <p:spPr>
          <a:xfrm>
            <a:off x="4464075" y="647708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  <a:hlinkClick r:id="rId4"/>
              </a:rPr>
              <a:t>https://verticalplatform.kr/archives/10274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Stable Coin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이란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?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0694605"/>
      </p:ext>
    </p:extLst>
  </p:cSld>
  <p:clrMapOvr>
    <a:masterClrMapping/>
  </p:clrMapOvr>
  <p:transition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03455"/>
            <a:ext cx="7993062" cy="503821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67544" y="764704"/>
            <a:ext cx="6170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(4)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스마트 계약의 필수적 역할과 이슈 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7584" y="6381328"/>
            <a:ext cx="806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이종구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“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금융혁신과 블록체인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Smart Contract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를 중심으로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”,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금융연구회 세미나 발표자료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2019.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12.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21.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674BA94-D36A-4268-ABDD-CE153C9D0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14113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59634"/>
            <a:ext cx="7993062" cy="50482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7544" y="764704"/>
            <a:ext cx="6170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(4)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스마트 계약의 필수적 역할과 이슈 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6464369"/>
            <a:ext cx="806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이종구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“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금융혁신과 블록체인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Smart Contract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를 중심으로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”,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금융연구회 세미나 발표자료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2019.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12.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21.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C61B6C8-2B25-4ED0-9378-F16DFEC0D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183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59633"/>
            <a:ext cx="7993062" cy="487183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67544" y="764704"/>
            <a:ext cx="6170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(4)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스마트 계약의 필수적 역할과 이슈 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0972" y="6464369"/>
            <a:ext cx="806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이종구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“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금융혁신과 블록체인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Smart Contract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를 중심으로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”,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금융연구회 세미나 발표자료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2019.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12.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21.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C68AF6C-582D-429D-819F-D5EE382ED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1352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80831"/>
            <a:ext cx="7993062" cy="50331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7544" y="764704"/>
            <a:ext cx="6170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(4)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스마트 계약의 필수적 역할과 이슈 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8964" y="6453336"/>
            <a:ext cx="806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이종구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“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금융혁신과 블록체인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Smart Contract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를 중심으로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”,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금융연구회 세미나 발표자료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2019.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12.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21.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599433E-5297-4E9A-BDBF-E6AFC74DE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074B6D-9667-4836-A291-614E783116CC}"/>
              </a:ext>
            </a:extLst>
          </p:cNvPr>
          <p:cNvSpPr/>
          <p:nvPr/>
        </p:nvSpPr>
        <p:spPr>
          <a:xfrm>
            <a:off x="2744411" y="1714780"/>
            <a:ext cx="5716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https://kr.cointelegraph.com/ethereum-for-beginners/what-is-dao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6DD880-3DF1-491E-B287-E49E2895E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3393563"/>
            <a:ext cx="4176638" cy="278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000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7544" y="764704"/>
            <a:ext cx="6170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(4)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스마트 계약의 필수적 역할과 이슈 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6956" y="6536377"/>
            <a:ext cx="806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이종구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“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금융혁신과 블록체인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Smart Contract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를 중심으로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”,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금융연구회 세미나 발표자료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2019.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12.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21.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DC51356-83BE-42B3-8B40-929FE54AA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E5BBB1-8D09-4EC3-9CC8-93FCDCE9D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46" y="1370219"/>
            <a:ext cx="7848872" cy="521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87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" t="22350" r="6308"/>
          <a:stretch/>
        </p:blipFill>
        <p:spPr>
          <a:xfrm>
            <a:off x="467543" y="1375522"/>
            <a:ext cx="7993063" cy="339352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7544" y="764704"/>
            <a:ext cx="6170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(4)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스마트 계약의 필수적 역할과 이슈 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8964" y="6309320"/>
            <a:ext cx="806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이종구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“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금융혁신과 블록체인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Smart Contract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를 중심으로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”,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금융연구회 세미나 발표자료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2019.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12.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21.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6187EBF-C4ED-4AD7-8289-BAE03F6C1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5445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" t="17936" r="4507"/>
          <a:stretch/>
        </p:blipFill>
        <p:spPr>
          <a:xfrm>
            <a:off x="467544" y="1351659"/>
            <a:ext cx="7993062" cy="45976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67544" y="764704"/>
            <a:ext cx="6170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(4)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스마트 계약의 필수적 역할과 이슈 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4988" y="6392361"/>
            <a:ext cx="806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이종구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“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금융혁신과 블록체인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Smart Contract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를 중심으로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”,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금융연구회 세미나 발표자료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2019.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12.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21.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26500D5-FB6A-4951-89FF-36E909374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이더리움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(Ethereum)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74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1961050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주요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Stable Coin</a:t>
            </a: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Tether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와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True USD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모두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1:1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비율로 달러를 환전해줌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Tether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의 시세 유지 원리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:</a:t>
            </a: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80831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2233"/>
            <a:ext cx="9144000" cy="4031103"/>
          </a:xfrm>
          <a:prstGeom prst="rect">
            <a:avLst/>
          </a:prstGeom>
        </p:spPr>
      </p:pic>
      <p:sp>
        <p:nvSpPr>
          <p:cNvPr id="6" name="직사각형 5"/>
          <p:cNvSpPr>
            <a:spLocks/>
          </p:cNvSpPr>
          <p:nvPr/>
        </p:nvSpPr>
        <p:spPr>
          <a:xfrm>
            <a:off x="3960440" y="6505599"/>
            <a:ext cx="68042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출처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: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 </a:t>
            </a: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4464075" y="647708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  <a:hlinkClick r:id="rId3"/>
              </a:rPr>
              <a:t>https://verticalplatform.kr/archives/10274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Stable Coin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이란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?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5559020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21513"/>
            <a:ext cx="8424862" cy="5642057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주요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Stable Coin - 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문제점</a:t>
            </a:r>
            <a:endParaRPr lang="en-US" altLang="ko-KR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176213" indent="-176213">
              <a:lnSpc>
                <a:spcPct val="100000"/>
              </a:lnSpc>
              <a:buClr>
                <a:srgbClr val="9966FF"/>
              </a:buClr>
              <a:tabLst>
                <a:tab pos="36000" algn="l"/>
              </a:tabLst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운영기관이 자발적으로 토큰을 발행하고 환전을 해주고 예치금을 관리하기 때문에 내부 정보를 투명하게 공개하지 않는다는 단점</a:t>
            </a:r>
          </a:p>
          <a:p>
            <a:pPr marL="176213" indent="-176213">
              <a:lnSpc>
                <a:spcPct val="100000"/>
              </a:lnSpc>
              <a:buClr>
                <a:srgbClr val="9966FF"/>
              </a:buClr>
              <a:tabLst>
                <a:tab pos="36000" algn="l"/>
              </a:tabLst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Stable Coin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이 안정적으로 유통되기 시작하면 </a:t>
            </a:r>
            <a:r>
              <a:rPr lang="ko-KR" altLang="en-US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준비자산을 약속한대로 보유하지 않을 유인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이 존재 </a:t>
            </a: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(</a:t>
            </a:r>
            <a:r>
              <a:rPr lang="ko-KR" altLang="en-US" sz="2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권오익</a:t>
            </a: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·</a:t>
            </a:r>
            <a:r>
              <a:rPr lang="ko-KR" altLang="en-US" sz="2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오다운</a:t>
            </a: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·</a:t>
            </a:r>
            <a:r>
              <a:rPr lang="ko-KR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김병기</a:t>
            </a: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“(</a:t>
            </a:r>
            <a:r>
              <a:rPr lang="ko-KR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디지털</a:t>
            </a: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)</a:t>
            </a:r>
            <a:r>
              <a:rPr lang="ko-KR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화폐에 대한 새로운 시각과 이해</a:t>
            </a: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” BOK</a:t>
            </a:r>
            <a:r>
              <a:rPr lang="ko-KR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경제연구 </a:t>
            </a: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Insight 2020-11</a:t>
            </a:r>
            <a:r>
              <a:rPr lang="ko-KR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호</a:t>
            </a: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. 2020)</a:t>
            </a:r>
          </a:p>
          <a:p>
            <a:pPr>
              <a:lnSpc>
                <a:spcPct val="100000"/>
              </a:lnSpc>
              <a:buClr>
                <a:srgbClr val="9966FF"/>
              </a:buClr>
              <a:buFont typeface="Symbol" panose="05050102010706020507" pitchFamily="18" charset="2"/>
              <a:buChar char="Þ"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Stable Coin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을 법화로 바꾸려는 수요가 없다면 준비자산을  안전자산 이외에 자산으로 보유하거나 발행액에 해당하는 만큼의 준비자산을 보유하지 않을 가능성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바탕체" pitchFamily="17" charset="-127"/>
            </a:endParaRPr>
          </a:p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* 최근 미국 상품선물거래위원회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(CFTC)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는 준비자산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	 	  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예치금에 대한 잘못된 정보제공을 제재하기 위해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	  	   </a:t>
            </a:r>
            <a:r>
              <a:rPr lang="ko-KR" alt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테더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(Tether)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에 벌금을 부과</a:t>
            </a:r>
            <a:endParaRPr lang="en-US" altLang="ko-KR" sz="24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196752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1.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Stable Coin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이란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?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5043425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6438" y="1636713"/>
            <a:ext cx="7904162" cy="2659062"/>
          </a:xfrm>
        </p:spPr>
        <p:txBody>
          <a:bodyPr/>
          <a:lstStyle/>
          <a:p>
            <a:pPr algn="ctr">
              <a:lnSpc>
                <a:spcPct val="250000"/>
              </a:lnSpc>
              <a:buFontTx/>
              <a:buNone/>
            </a:pPr>
            <a:endParaRPr lang="ko-KR" altLang="ko-KR" sz="3600" dirty="0">
              <a:uFillTx/>
            </a:endParaRPr>
          </a:p>
          <a:p>
            <a:pPr algn="ctr">
              <a:lnSpc>
                <a:spcPct val="250000"/>
              </a:lnSpc>
              <a:buFontTx/>
              <a:buNone/>
            </a:pPr>
            <a:endParaRPr lang="ko-KR" altLang="ko-KR" dirty="0">
              <a:uFillTx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10" t="-534" r="790" b="1170"/>
          <a:stretch/>
        </p:blipFill>
        <p:spPr>
          <a:xfrm>
            <a:off x="35496" y="692696"/>
            <a:ext cx="9036496" cy="6120382"/>
          </a:xfrm>
          <a:prstGeom prst="rect">
            <a:avLst/>
          </a:prstGeom>
        </p:spPr>
      </p:pic>
      <p:sp>
        <p:nvSpPr>
          <p:cNvPr id="5" name="직사각형 4"/>
          <p:cNvSpPr>
            <a:spLocks/>
          </p:cNvSpPr>
          <p:nvPr/>
        </p:nvSpPr>
        <p:spPr>
          <a:xfrm>
            <a:off x="2060487" y="1372706"/>
            <a:ext cx="30155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바탕체" pitchFamily="17" charset="-127"/>
                <a:cs typeface="+mn-cs"/>
                <a:hlinkClick r:id="rId3"/>
              </a:rPr>
              <a:t>https://libra.org/en-US/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바탕체" pitchFamily="17" charset="-127"/>
                <a:cs typeface="+mn-cs"/>
              </a:rPr>
              <a:t> 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바탕체" pitchFamily="17" charset="-127"/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79512" y="188640"/>
            <a:ext cx="8712968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2.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글로벌 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Stable Coin: Libra/Diem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569678"/>
      </p:ext>
    </p:extLst>
  </p:cSld>
  <p:clrMapOvr>
    <a:masterClrMapping/>
  </p:clrMapOvr>
</p:sld>
</file>

<file path=ppt/theme/theme1.xml><?xml version="1.0" encoding="utf-8"?>
<a:theme xmlns:a="http://schemas.openxmlformats.org/drawingml/2006/main" name="lect01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lect01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30000"/>
          </a:spcBef>
          <a:spcAft>
            <a:spcPct val="0"/>
          </a:spcAft>
          <a:buFontTx/>
          <a:buNone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uFillTx/>
            <a:latin typeface="바탕체" pitchFamily="17" charset="-127"/>
            <a:ea typeface="바탕체" pitchFamily="17" charset="-127"/>
          </a:defRPr>
        </a:defPPr>
      </a:lstStyle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30000"/>
          </a:spcBef>
          <a:spcAft>
            <a:spcPct val="0"/>
          </a:spcAft>
          <a:buFontTx/>
          <a:buNone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uFillTx/>
            <a:latin typeface="바탕체" pitchFamily="17" charset="-127"/>
            <a:ea typeface="바탕체" pitchFamily="17" charset="-12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>
    <a:extraClrScheme>
      <a:clrScheme name="lect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0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ct01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lect01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바탕체" pitchFamily="17" charset="-127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바탕체" pitchFamily="17" charset="-127"/>
            <a:ea typeface="바탕체" pitchFamily="17" charset="-127"/>
          </a:defRPr>
        </a:defPPr>
      </a:lstStyle>
    </a:lnDef>
  </a:objectDefaults>
  <a:extraClrSchemeLst>
    <a:extraClrScheme>
      <a:clrScheme name="lect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0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Vineyard-PowerPoint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보자기">
      <a:maj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HY견고딕"/>
        <a:font script="Hans" typeface="华文楷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Vineyard-PowerPoint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neyard-PowerPoint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neyard-PowerPoint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neyard-PowerPoint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neyard-PowerPoint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neyard-PowerPoint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neyard-PowerPoint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neyard-PowerPoint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neyard-PowerPoint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neyard-PowerPoint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neyard-PowerPoint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neyard-PowerPoint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neyard-PowerPoint-template 13">
        <a:dk1>
          <a:srgbClr val="000000"/>
        </a:dk1>
        <a:lt1>
          <a:srgbClr val="FFFFFF"/>
        </a:lt1>
        <a:dk2>
          <a:srgbClr val="FFFFFF"/>
        </a:dk2>
        <a:lt2>
          <a:srgbClr val="808080"/>
        </a:lt2>
        <a:accent1>
          <a:srgbClr val="351C05"/>
        </a:accent1>
        <a:accent2>
          <a:srgbClr val="EAAD5E"/>
        </a:accent2>
        <a:accent3>
          <a:srgbClr val="FFFFFF"/>
        </a:accent3>
        <a:accent4>
          <a:srgbClr val="000000"/>
        </a:accent4>
        <a:accent5>
          <a:srgbClr val="AEABAA"/>
        </a:accent5>
        <a:accent6>
          <a:srgbClr val="D49C54"/>
        </a:accent6>
        <a:hlink>
          <a:srgbClr val="B4B534"/>
        </a:hlink>
        <a:folHlink>
          <a:srgbClr val="6B30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neyard-PowerPoint-template 14">
        <a:dk1>
          <a:srgbClr val="000000"/>
        </a:dk1>
        <a:lt1>
          <a:srgbClr val="F5F5F3"/>
        </a:lt1>
        <a:dk2>
          <a:srgbClr val="FFFFFF"/>
        </a:dk2>
        <a:lt2>
          <a:srgbClr val="808080"/>
        </a:lt2>
        <a:accent1>
          <a:srgbClr val="351C05"/>
        </a:accent1>
        <a:accent2>
          <a:srgbClr val="EAAD5E"/>
        </a:accent2>
        <a:accent3>
          <a:srgbClr val="F9F9F8"/>
        </a:accent3>
        <a:accent4>
          <a:srgbClr val="000000"/>
        </a:accent4>
        <a:accent5>
          <a:srgbClr val="AEABAA"/>
        </a:accent5>
        <a:accent6>
          <a:srgbClr val="D49C54"/>
        </a:accent6>
        <a:hlink>
          <a:srgbClr val="B4B534"/>
        </a:hlink>
        <a:folHlink>
          <a:srgbClr val="6B302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6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Override1.xml><?xml version="1.0" encoding="utf-8"?>
<a:themeOverride xmlns:a="http://schemas.openxmlformats.org/drawingml/2006/main">
  <a:clrScheme name="lect01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Ganesh:econ120:1998:lect01.ppt</Template>
  <TotalTime>49427</TotalTime>
  <Pages>13</Pages>
  <Words>3632</Words>
  <Application>Microsoft Office PowerPoint</Application>
  <PresentationFormat>화면 슬라이드 쇼(4:3)</PresentationFormat>
  <Paragraphs>291</Paragraphs>
  <Slides>66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66</vt:i4>
      </vt:variant>
    </vt:vector>
  </HeadingPairs>
  <TitlesOfParts>
    <vt:vector size="81" baseType="lpstr">
      <vt:lpstr>HY견고딕</vt:lpstr>
      <vt:lpstr>HY헤드라인M</vt:lpstr>
      <vt:lpstr>굴림</vt:lpstr>
      <vt:lpstr>맑은 고딕</vt:lpstr>
      <vt:lpstr>바탕체</vt:lpstr>
      <vt:lpstr>함초롬바탕</vt:lpstr>
      <vt:lpstr>Arial</vt:lpstr>
      <vt:lpstr>Arial Narrow</vt:lpstr>
      <vt:lpstr>Calibri</vt:lpstr>
      <vt:lpstr>Symbol</vt:lpstr>
      <vt:lpstr>Times New Roman</vt:lpstr>
      <vt:lpstr>lect01</vt:lpstr>
      <vt:lpstr>1_lect01</vt:lpstr>
      <vt:lpstr>2_Office Theme</vt:lpstr>
      <vt:lpstr>Vineyard-PowerPoint-template</vt:lpstr>
      <vt:lpstr>Stable Coin과 이더리움   김영식 (서울대 경제학부) </vt:lpstr>
      <vt:lpstr>1. Stable Coin     (1) Stable Coin 이란?      (2) 글로벌 Stable Coin: Libra/Diem   2. 이더리움(Ethereum)    (1) 블록체인 2.0의 대표 기술: 이더리움     (2) 스마트 계약    (3) 스마트 계약 사례 및 전망     (4) 스마트 계약의 필수적 역할과 이슈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Stable Coin     (1) Stable Coin 이란?      (2) 글로벌 Stable Coin: Libra/Diem   2. 이더리움(Ethereum)    (1) 블록체인 2.0의 대표 기술: 이더리움     (2) 스마트 계약    (3) 스마트 계약 사례 및 전망     (4) 스마트 계약의 필수적 역할과 이슈   </vt:lpstr>
      <vt:lpstr>PowerPoint 프레젠테이션</vt:lpstr>
      <vt:lpstr>PowerPoint 프레젠테이션</vt:lpstr>
      <vt:lpstr>PowerPoint 프레젠테이션</vt:lpstr>
      <vt:lpstr>PowerPoint 프레젠테이션</vt:lpstr>
      <vt:lpstr>Smart contracts: Szabo (1997) http://ojphi.org/ojs/index.php/fm/article/view/548/469</vt:lpstr>
      <vt:lpstr>PowerPoint 프레젠테이션</vt:lpstr>
      <vt:lpstr>Smart contracts</vt:lpstr>
      <vt:lpstr>PowerPoint 프레젠테이션</vt:lpstr>
      <vt:lpstr>Vitalik Buterin</vt:lpstr>
      <vt:lpstr>PowerPoint 프레젠테이션</vt:lpstr>
      <vt:lpstr>PowerPoint 프레젠테이션</vt:lpstr>
      <vt:lpstr>PowerPoint 프레젠테이션</vt:lpstr>
      <vt:lpstr>A simple example of smart contracts:  Secured corporate debt</vt:lpstr>
      <vt:lpstr>PowerPoint 프레젠테이션</vt:lpstr>
      <vt:lpstr>PowerPoint 프레젠테이션</vt:lpstr>
      <vt:lpstr>PowerPoint 프레젠테이션</vt:lpstr>
      <vt:lpstr>1. 우리나라의 금융시장</vt:lpstr>
      <vt:lpstr>1. 우리나라의 금융시장</vt:lpstr>
      <vt:lpstr>1. 우리나라의 금융시장</vt:lpstr>
      <vt:lpstr>PowerPoint 프레젠테이션</vt:lpstr>
      <vt:lpstr>PowerPoint 프레젠테이션</vt:lpstr>
      <vt:lpstr>PowerPoint 프레젠테이션</vt:lpstr>
      <vt:lpstr>PowerPoint 프레젠테이션</vt:lpstr>
      <vt:lpstr>AXA’s smart contract flight insurance September 2017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제14장</dc:title>
  <dc:creator>김영식</dc:creator>
  <cp:lastModifiedBy>User</cp:lastModifiedBy>
  <cp:revision>1753</cp:revision>
  <cp:lastPrinted>2018-02-04T17:12:35Z</cp:lastPrinted>
  <dcterms:created xsi:type="dcterms:W3CDTF">1998-07-23T11:44:49Z</dcterms:created>
  <dcterms:modified xsi:type="dcterms:W3CDTF">2022-04-11T17:24:36Z</dcterms:modified>
</cp:coreProperties>
</file>